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470" r:id="rId3"/>
    <p:sldId id="472" r:id="rId4"/>
    <p:sldId id="471" r:id="rId5"/>
    <p:sldId id="473" r:id="rId6"/>
    <p:sldId id="474" r:id="rId7"/>
    <p:sldId id="475" r:id="rId8"/>
    <p:sldId id="476" r:id="rId9"/>
    <p:sldId id="477" r:id="rId10"/>
    <p:sldId id="481" r:id="rId11"/>
    <p:sldId id="478" r:id="rId12"/>
    <p:sldId id="484" r:id="rId13"/>
    <p:sldId id="479" r:id="rId14"/>
    <p:sldId id="482" r:id="rId15"/>
    <p:sldId id="483" r:id="rId16"/>
    <p:sldId id="485" r:id="rId17"/>
    <p:sldId id="469" r:id="rId18"/>
    <p:sldId id="456" r:id="rId19"/>
    <p:sldId id="457" r:id="rId20"/>
    <p:sldId id="464" r:id="rId21"/>
    <p:sldId id="462" r:id="rId22"/>
    <p:sldId id="463" r:id="rId23"/>
    <p:sldId id="465" r:id="rId24"/>
    <p:sldId id="466" r:id="rId25"/>
    <p:sldId id="467" r:id="rId26"/>
    <p:sldId id="455" r:id="rId27"/>
    <p:sldId id="486" r:id="rId28"/>
    <p:sldId id="453" r:id="rId29"/>
    <p:sldId id="454" r:id="rId30"/>
    <p:sldId id="487" r:id="rId31"/>
    <p:sldId id="48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F7509-FA5A-4FA2-9A06-EC9747C5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8D6E11-2627-400A-86F1-C59F161D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A06958-DAC1-4889-9CB9-9D073DA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3B881-05D4-4197-8AC6-C63EA4C400A1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77D794-F11A-480B-8944-14A5E047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C580C-7CEB-4CC8-A28B-BCFA6B18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3466-4988-47E8-9597-87EC2326BCF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0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06711-B454-49D6-937B-75B534B83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CCB89B-BF7E-4576-94CB-6233DCCB5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7B0704-7A48-4BCA-9079-4AB518DE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3B881-05D4-4197-8AC6-C63EA4C400A1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831288-0F40-40ED-A701-448288D5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52C0C2-C2C1-48DE-88AA-794BA35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93466-4988-47E8-9597-87EC2326BCF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925A6C-9C58-44AC-87E2-12A5D1E9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AB2F70-F2F6-4A13-B34A-AA349288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7D5466-911D-4C8D-9CE1-AF947E464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B881-05D4-4197-8AC6-C63EA4C400A1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32B5CE-6AAD-4837-AC1C-7F133A445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32813A-4985-4668-B8F7-AE7533ECE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93466-4988-47E8-9597-87EC2326BCFE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8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834A6-6BDC-450A-A2C2-C327F0D56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20" y="2425890"/>
            <a:ext cx="10053763" cy="1362699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Assignment</a:t>
            </a:r>
            <a:r>
              <a:rPr lang="pt-BR" sz="4800" dirty="0">
                <a:solidFill>
                  <a:srgbClr val="FFFFFF"/>
                </a:solidFill>
              </a:rPr>
              <a:t> 2</a:t>
            </a:r>
            <a:br>
              <a:rPr lang="pt-BR" sz="4800" dirty="0">
                <a:solidFill>
                  <a:srgbClr val="FFFFFF"/>
                </a:solidFill>
              </a:rPr>
            </a:br>
            <a:endParaRPr lang="pt-BR" sz="28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4F74DA-A64C-4893-8697-640D9B5BE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Henrique Ennes</a:t>
            </a:r>
          </a:p>
          <a:p>
            <a:pPr algn="l"/>
            <a:r>
              <a:rPr lang="en-US" dirty="0"/>
              <a:t>Computational Statistics </a:t>
            </a:r>
          </a:p>
          <a:p>
            <a:pPr algn="l"/>
            <a:r>
              <a:rPr lang="en-US" dirty="0"/>
              <a:t>Professor: L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uiz</a:t>
            </a:r>
            <a:r>
              <a:rPr lang="pt-BR" b="0" i="0" dirty="0">
                <a:effectLst/>
                <a:latin typeface="Arial" panose="020B0604020202020204" pitchFamily="34" charset="0"/>
              </a:rPr>
              <a:t> Max de Carvalho</a:t>
            </a:r>
            <a:endParaRPr lang="en-US" dirty="0"/>
          </a:p>
          <a:p>
            <a:pPr algn="l"/>
            <a:r>
              <a:rPr lang="en-US" dirty="0"/>
              <a:t>03/12/2021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5E1055-0428-4DAA-B217-FD8D889C9D56}"/>
              </a:ext>
            </a:extLst>
          </p:cNvPr>
          <p:cNvSpPr txBox="1">
            <a:spLocks/>
          </p:cNvSpPr>
          <p:nvPr/>
        </p:nvSpPr>
        <p:spPr>
          <a:xfrm>
            <a:off x="455520" y="2570057"/>
            <a:ext cx="10098167" cy="1478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i="0" u="none" strike="noStrike" baseline="0" dirty="0">
                <a:solidFill>
                  <a:schemeClr val="bg1"/>
                </a:solidFill>
                <a:latin typeface="NimbusRomNo9L-Medi"/>
              </a:rPr>
              <a:t>Block Gibbs sampling for Bayesian random effects  models with improper priors: convergence and regeneration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59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3042733" y="3117700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3042645" y="31177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E4C7FD7-7E2F-4651-8A9B-D2A31BB27BB8}"/>
              </a:ext>
            </a:extLst>
          </p:cNvPr>
          <p:cNvCxnSpPr>
            <a:cxnSpLocks/>
          </p:cNvCxnSpPr>
          <p:nvPr/>
        </p:nvCxnSpPr>
        <p:spPr>
          <a:xfrm>
            <a:off x="727183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EA534D98-5709-44E6-A9DB-AED1F1115F5E}"/>
              </a:ext>
            </a:extLst>
          </p:cNvPr>
          <p:cNvSpPr/>
          <p:nvPr/>
        </p:nvSpPr>
        <p:spPr>
          <a:xfrm>
            <a:off x="9250904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68BF97F-452C-4518-8000-1D8EED99A9FA}"/>
              </a:ext>
            </a:extLst>
          </p:cNvPr>
          <p:cNvSpPr/>
          <p:nvPr/>
        </p:nvSpPr>
        <p:spPr>
          <a:xfrm>
            <a:off x="7231103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3042733" y="3117700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3042645" y="31177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E4C7FD7-7E2F-4651-8A9B-D2A31BB27BB8}"/>
              </a:ext>
            </a:extLst>
          </p:cNvPr>
          <p:cNvCxnSpPr>
            <a:cxnSpLocks/>
          </p:cNvCxnSpPr>
          <p:nvPr/>
        </p:nvCxnSpPr>
        <p:spPr>
          <a:xfrm>
            <a:off x="727183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C7663B5-6D8D-42ED-A30A-3B9E193E99A4}"/>
              </a:ext>
            </a:extLst>
          </p:cNvPr>
          <p:cNvCxnSpPr>
            <a:cxnSpLocks/>
          </p:cNvCxnSpPr>
          <p:nvPr/>
        </p:nvCxnSpPr>
        <p:spPr>
          <a:xfrm flipV="1">
            <a:off x="7266570" y="3622778"/>
            <a:ext cx="0" cy="505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EA534D98-5709-44E6-A9DB-AED1F1115F5E}"/>
              </a:ext>
            </a:extLst>
          </p:cNvPr>
          <p:cNvSpPr/>
          <p:nvPr/>
        </p:nvSpPr>
        <p:spPr>
          <a:xfrm>
            <a:off x="9250904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68BF97F-452C-4518-8000-1D8EED99A9FA}"/>
              </a:ext>
            </a:extLst>
          </p:cNvPr>
          <p:cNvSpPr/>
          <p:nvPr/>
        </p:nvSpPr>
        <p:spPr>
          <a:xfrm>
            <a:off x="7231103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81D29B8B-A1FC-4BFF-B575-2EC78C64112B}"/>
              </a:ext>
            </a:extLst>
          </p:cNvPr>
          <p:cNvSpPr/>
          <p:nvPr/>
        </p:nvSpPr>
        <p:spPr>
          <a:xfrm>
            <a:off x="7238194" y="362277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2611279"/>
            <a:ext cx="3636585" cy="341618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6" y="2604588"/>
            <a:ext cx="3568770" cy="329751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1219288" y="4172307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3155840" y="4172307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1257476" y="3190200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  <a:endCxn id="26" idx="3"/>
          </p:cNvCxnSpPr>
          <p:nvPr/>
        </p:nvCxnSpPr>
        <p:spPr>
          <a:xfrm>
            <a:off x="1219288" y="4193670"/>
            <a:ext cx="2003412" cy="7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1252718" y="31902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E4C7FD7-7E2F-4651-8A9B-D2A31BB27BB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692482" y="4185687"/>
            <a:ext cx="1945850" cy="35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C7663B5-6D8D-42ED-A30A-3B9E193E99A4}"/>
              </a:ext>
            </a:extLst>
          </p:cNvPr>
          <p:cNvCxnSpPr>
            <a:cxnSpLocks/>
          </p:cNvCxnSpPr>
          <p:nvPr/>
        </p:nvCxnSpPr>
        <p:spPr>
          <a:xfrm flipV="1">
            <a:off x="4653998" y="3680109"/>
            <a:ext cx="0" cy="556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EA534D98-5709-44E6-A9DB-AED1F1115F5E}"/>
              </a:ext>
            </a:extLst>
          </p:cNvPr>
          <p:cNvSpPr/>
          <p:nvPr/>
        </p:nvSpPr>
        <p:spPr>
          <a:xfrm>
            <a:off x="6638332" y="4160216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68BF97F-452C-4518-8000-1D8EED99A9FA}"/>
              </a:ext>
            </a:extLst>
          </p:cNvPr>
          <p:cNvSpPr/>
          <p:nvPr/>
        </p:nvSpPr>
        <p:spPr>
          <a:xfrm>
            <a:off x="4618531" y="4160216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81D29B8B-A1FC-4BFF-B575-2EC78C64112B}"/>
              </a:ext>
            </a:extLst>
          </p:cNvPr>
          <p:cNvSpPr/>
          <p:nvPr/>
        </p:nvSpPr>
        <p:spPr>
          <a:xfrm>
            <a:off x="4625622" y="3687294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BCB236A-9764-4F39-8E82-33D1F23B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986" y="2604588"/>
            <a:ext cx="3636585" cy="34161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2C77723-AADB-4821-A0F2-C07A40BD452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011260" y="3298967"/>
            <a:ext cx="469861" cy="880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7D0629-E512-4DF1-B597-A8ED370C7EE1}"/>
              </a:ext>
            </a:extLst>
          </p:cNvPr>
          <p:cNvSpPr/>
          <p:nvPr/>
        </p:nvSpPr>
        <p:spPr>
          <a:xfrm>
            <a:off x="10473631" y="4153525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F6A96E5-5004-4FF9-8D10-C0D2F6404164}"/>
              </a:ext>
            </a:extLst>
          </p:cNvPr>
          <p:cNvSpPr/>
          <p:nvPr/>
        </p:nvSpPr>
        <p:spPr>
          <a:xfrm>
            <a:off x="9977830" y="3240840"/>
            <a:ext cx="66860" cy="581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E9C58E83-6870-4460-B0F7-44B4BF86D502}"/>
              </a:ext>
            </a:extLst>
          </p:cNvPr>
          <p:cNvCxnSpPr>
            <a:cxnSpLocks/>
            <a:endCxn id="46" idx="0"/>
          </p:cNvCxnSpPr>
          <p:nvPr/>
        </p:nvCxnSpPr>
        <p:spPr>
          <a:xfrm flipH="1" flipV="1">
            <a:off x="4659052" y="3687294"/>
            <a:ext cx="1634" cy="520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B9648C4-A49F-4E9A-A495-799270CEB819}"/>
                  </a:ext>
                </a:extLst>
              </p:cNvPr>
              <p:cNvSpPr txBox="1"/>
              <p:nvPr/>
            </p:nvSpPr>
            <p:spPr>
              <a:xfrm>
                <a:off x="6455325" y="3735742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B9648C4-A49F-4E9A-A495-799270CEB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25" y="3735742"/>
                <a:ext cx="4328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4EF10DB-93D9-4666-A75F-508A841E041C}"/>
                  </a:ext>
                </a:extLst>
              </p:cNvPr>
              <p:cNvSpPr txBox="1"/>
              <p:nvPr/>
            </p:nvSpPr>
            <p:spPr>
              <a:xfrm>
                <a:off x="10298114" y="3621670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4EF10DB-93D9-4666-A75F-508A841E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114" y="3621670"/>
                <a:ext cx="4328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F9545C0-6779-4B32-8810-20B00544548E}"/>
                  </a:ext>
                </a:extLst>
              </p:cNvPr>
              <p:cNvSpPr txBox="1"/>
              <p:nvPr/>
            </p:nvSpPr>
            <p:spPr>
              <a:xfrm>
                <a:off x="2926116" y="3720404"/>
                <a:ext cx="432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F9545C0-6779-4B32-8810-20B005445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16" y="3720404"/>
                <a:ext cx="4328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92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3042733" y="3117700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3042645" y="31177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E4C7FD7-7E2F-4651-8A9B-D2A31BB27BB8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8793203" y="3248328"/>
            <a:ext cx="465191" cy="880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EA534D98-5709-44E6-A9DB-AED1F1115F5E}"/>
              </a:ext>
            </a:extLst>
          </p:cNvPr>
          <p:cNvSpPr/>
          <p:nvPr/>
        </p:nvSpPr>
        <p:spPr>
          <a:xfrm>
            <a:off x="9250904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68BF97F-452C-4518-8000-1D8EED99A9FA}"/>
              </a:ext>
            </a:extLst>
          </p:cNvPr>
          <p:cNvSpPr/>
          <p:nvPr/>
        </p:nvSpPr>
        <p:spPr>
          <a:xfrm>
            <a:off x="8755103" y="3183014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1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/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8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/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2AA32AA-B767-4C0B-8677-AAC704C324CF}"/>
                  </a:ext>
                </a:extLst>
              </p:cNvPr>
              <p:cNvSpPr txBox="1"/>
              <p:nvPr/>
            </p:nvSpPr>
            <p:spPr>
              <a:xfrm>
                <a:off x="459350" y="3835761"/>
                <a:ext cx="1182240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&gt;0.25</m:t>
                    </m:r>
                  </m:oMath>
                </a14:m>
                <a:r>
                  <a:rPr lang="en-US" sz="3200" dirty="0"/>
                  <a:t>, blocking first and second coordinates boosts convergence</a:t>
                </a:r>
              </a:p>
              <a:p>
                <a:r>
                  <a:rPr lang="en-US" sz="3200" dirty="0"/>
                  <a:t>… but if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&lt;0.25</m:t>
                    </m:r>
                  </m:oMath>
                </a14:m>
                <a:r>
                  <a:rPr lang="en-US" sz="3200" dirty="0"/>
                  <a:t>, it may actually slow convergence down!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2AA32AA-B767-4C0B-8677-AAC704C3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3835761"/>
                <a:ext cx="11822404" cy="1077218"/>
              </a:xfrm>
              <a:prstGeom prst="rect">
                <a:avLst/>
              </a:prstGeom>
              <a:blipFill>
                <a:blip r:embed="rId3"/>
                <a:stretch>
                  <a:fillRect l="-1289" t="-6780" r="-258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90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/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mr>
                      <m:m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75F74059-B15D-443C-A2AC-84313FFD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1885279"/>
                <a:ext cx="3669081" cy="1662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2AA32AA-B767-4C0B-8677-AAC704C324CF}"/>
                  </a:ext>
                </a:extLst>
              </p:cNvPr>
              <p:cNvSpPr txBox="1"/>
              <p:nvPr/>
            </p:nvSpPr>
            <p:spPr>
              <a:xfrm>
                <a:off x="459350" y="3835761"/>
                <a:ext cx="118224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&gt;0.25</m:t>
                    </m:r>
                  </m:oMath>
                </a14:m>
                <a:r>
                  <a:rPr lang="en-US" sz="3200" dirty="0"/>
                  <a:t>, blocking first and second coordinates boosts convergence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2AA32AA-B767-4C0B-8677-AAC704C3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3835761"/>
                <a:ext cx="11822404" cy="584775"/>
              </a:xfrm>
              <a:prstGeom prst="rect">
                <a:avLst/>
              </a:prstGeom>
              <a:blipFill>
                <a:blip r:embed="rId3"/>
                <a:stretch>
                  <a:fillRect l="-1289" t="-12500" r="-258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1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67386" y="539768"/>
              <a:ext cx="2620536" cy="63266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20536" cy="6326664"/>
                    </a:xfrm>
                    <a:prstGeom prst="rect">
                      <a:avLst/>
                    </a:prstGeom>
                  </am3d:spPr>
                  <am3d:camera>
                    <am3d:pos x="0" y="0" z="5561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580" d="1000000"/>
                    <am3d:preTrans dx="-4627971" dy="-17790492" dz="-4463550"/>
                    <am3d:scale>
                      <am3d:sx n="1000000" d="1000000"/>
                      <am3d:sy n="1000000" d="1000000"/>
                      <am3d:sz n="1000000" d="1000000"/>
                    </am3d:scale>
                    <am3d:rot ax="-4514517" ay="-4824072" az="45025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056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7386" y="539768"/>
                <a:ext cx="2620536" cy="632666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8F371FFB-6985-4E3F-A24C-21813E0F73DE}"/>
              </a:ext>
            </a:extLst>
          </p:cNvPr>
          <p:cNvGraphicFramePr>
            <a:graphicFrameLocks noGrp="1"/>
          </p:cNvGraphicFramePr>
          <p:nvPr/>
        </p:nvGraphicFramePr>
        <p:xfrm>
          <a:off x="459350" y="4093467"/>
          <a:ext cx="9164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91">
                  <a:extLst>
                    <a:ext uri="{9D8B030D-6E8A-4147-A177-3AD203B41FA5}">
                      <a16:colId xmlns:a16="http://schemas.microsoft.com/office/drawing/2014/main" val="2761118908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465199233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158207160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83997767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044592991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140817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7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8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26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8F371FFB-6985-4E3F-A24C-21813E0F73DE}"/>
              </a:ext>
            </a:extLst>
          </p:cNvPr>
          <p:cNvGraphicFramePr>
            <a:graphicFrameLocks noGrp="1"/>
          </p:cNvGraphicFramePr>
          <p:nvPr/>
        </p:nvGraphicFramePr>
        <p:xfrm>
          <a:off x="459350" y="4093467"/>
          <a:ext cx="9164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91">
                  <a:extLst>
                    <a:ext uri="{9D8B030D-6E8A-4147-A177-3AD203B41FA5}">
                      <a16:colId xmlns:a16="http://schemas.microsoft.com/office/drawing/2014/main" val="2761118908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465199233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158207160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83997767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044592991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140817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7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85562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D4B1807-CFB0-464A-8DDC-36446D64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637034"/>
            <a:ext cx="5153025" cy="3124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926276"/>
                  </p:ext>
                </p:extLst>
              </p:nvPr>
            </p:nvGraphicFramePr>
            <p:xfrm>
              <a:off x="7603374" y="703401"/>
              <a:ext cx="1074774" cy="2082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74774" cy="2082968"/>
                    </a:xfrm>
                    <a:prstGeom prst="rect">
                      <a:avLst/>
                    </a:prstGeom>
                  </am3d:spPr>
                  <am3d:camera>
                    <am3d:pos x="0" y="0" z="5561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580" d="1000000"/>
                    <am3d:preTrans dx="-4627971" dy="-17790492" dz="-4463550"/>
                    <am3d:scale>
                      <am3d:sx n="1000000" d="1000000"/>
                      <am3d:sy n="1000000" d="1000000"/>
                      <am3d:sz n="1000000" d="1000000"/>
                    </am3d:scale>
                    <am3d:rot ax="-9737096" ay="-4354897" az="97829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11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3374" y="703401"/>
                <a:ext cx="1074774" cy="2082968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D0CFEE-9922-4BE1-98B5-E1987497FA22}"/>
              </a:ext>
            </a:extLst>
          </p:cNvPr>
          <p:cNvCxnSpPr>
            <a:cxnSpLocks/>
          </p:cNvCxnSpPr>
          <p:nvPr/>
        </p:nvCxnSpPr>
        <p:spPr>
          <a:xfrm>
            <a:off x="8196146" y="2586942"/>
            <a:ext cx="0" cy="11742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D0036CD-87C4-47F3-A0D4-FFC995F79F0E}"/>
                  </a:ext>
                </a:extLst>
              </p:cNvPr>
              <p:cNvSpPr txBox="1"/>
              <p:nvPr/>
            </p:nvSpPr>
            <p:spPr>
              <a:xfrm>
                <a:off x="5169646" y="3734939"/>
                <a:ext cx="6097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D0036CD-87C4-47F3-A0D4-FFC995F7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646" y="3734939"/>
                <a:ext cx="6097904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24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8F371FFB-6985-4E3F-A24C-21813E0F73DE}"/>
              </a:ext>
            </a:extLst>
          </p:cNvPr>
          <p:cNvGraphicFramePr>
            <a:graphicFrameLocks noGrp="1"/>
          </p:cNvGraphicFramePr>
          <p:nvPr/>
        </p:nvGraphicFramePr>
        <p:xfrm>
          <a:off x="459350" y="4093467"/>
          <a:ext cx="91649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91">
                  <a:extLst>
                    <a:ext uri="{9D8B030D-6E8A-4147-A177-3AD203B41FA5}">
                      <a16:colId xmlns:a16="http://schemas.microsoft.com/office/drawing/2014/main" val="2761118908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465199233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158207160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183997767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044592991"/>
                    </a:ext>
                  </a:extLst>
                </a:gridCol>
                <a:gridCol w="1527491">
                  <a:extLst>
                    <a:ext uri="{9D8B030D-6E8A-4147-A177-3AD203B41FA5}">
                      <a16:colId xmlns:a16="http://schemas.microsoft.com/office/drawing/2014/main" val="4140817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7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91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1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85562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FD4B1807-CFB0-464A-8DDC-36446D64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637034"/>
            <a:ext cx="5153025" cy="3124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03374" y="703401"/>
              <a:ext cx="1074774" cy="2082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74774" cy="2082968"/>
                    </a:xfrm>
                    <a:prstGeom prst="rect">
                      <a:avLst/>
                    </a:prstGeom>
                  </am3d:spPr>
                  <am3d:camera>
                    <am3d:pos x="0" y="0" z="556182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2580" d="1000000"/>
                    <am3d:preTrans dx="-4627971" dy="-17790492" dz="-4463550"/>
                    <am3d:scale>
                      <am3d:sx n="1000000" d="1000000"/>
                      <am3d:sy n="1000000" d="1000000"/>
                      <am3d:sz n="1000000" d="1000000"/>
                    </am3d:scale>
                    <am3d:rot ax="-9737096" ay="-4354897" az="97829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11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Trabalhador da construção civil">
                <a:extLst>
                  <a:ext uri="{FF2B5EF4-FFF2-40B4-BE49-F238E27FC236}">
                    <a16:creationId xmlns:a16="http://schemas.microsoft.com/office/drawing/2014/main" id="{C7304FFB-1B3B-40B4-AFEB-8247780AA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3374" y="703401"/>
                <a:ext cx="1074774" cy="2082968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D0CFEE-9922-4BE1-98B5-E1987497FA22}"/>
              </a:ext>
            </a:extLst>
          </p:cNvPr>
          <p:cNvCxnSpPr>
            <a:cxnSpLocks/>
          </p:cNvCxnSpPr>
          <p:nvPr/>
        </p:nvCxnSpPr>
        <p:spPr>
          <a:xfrm>
            <a:off x="8196146" y="2586942"/>
            <a:ext cx="0" cy="11742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D0036CD-87C4-47F3-A0D4-FFC995F79F0E}"/>
                  </a:ext>
                </a:extLst>
              </p:cNvPr>
              <p:cNvSpPr txBox="1"/>
              <p:nvPr/>
            </p:nvSpPr>
            <p:spPr>
              <a:xfrm>
                <a:off x="5169646" y="3734939"/>
                <a:ext cx="6097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D0036CD-87C4-47F3-A0D4-FFC995F7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646" y="3734939"/>
                <a:ext cx="6097904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 descr="Uma imagem contendo Ícone&#10;&#10;Descrição gerada automaticamente">
            <a:extLst>
              <a:ext uri="{FF2B5EF4-FFF2-40B4-BE49-F238E27FC236}">
                <a16:creationId xmlns:a16="http://schemas.microsoft.com/office/drawing/2014/main" id="{3747A4C8-2660-43B8-8DB8-267C06249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2" y="2881577"/>
            <a:ext cx="1608248" cy="1094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DDD27-17E7-4E40-A1DE-E59236B308C6}"/>
                  </a:ext>
                </a:extLst>
              </p:cNvPr>
              <p:cNvSpPr txBox="1"/>
              <p:nvPr/>
            </p:nvSpPr>
            <p:spPr>
              <a:xfrm>
                <a:off x="8280510" y="2874886"/>
                <a:ext cx="620486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DDD27-17E7-4E40-A1DE-E59236B30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510" y="2874886"/>
                <a:ext cx="620486" cy="391646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40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/>
              <p:nvPr/>
            </p:nvSpPr>
            <p:spPr>
              <a:xfrm>
                <a:off x="671245" y="2058204"/>
                <a:ext cx="4876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45" y="2058204"/>
                <a:ext cx="4876528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A01975CB-6274-49D4-B8D2-7C1EFCBB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2959566"/>
            <a:ext cx="8343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5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/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12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/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A1119A5-4346-4093-9F1D-7C54297688E9}"/>
                  </a:ext>
                </a:extLst>
              </p:cNvPr>
              <p:cNvSpPr txBox="1"/>
              <p:nvPr/>
            </p:nvSpPr>
            <p:spPr>
              <a:xfrm>
                <a:off x="448463" y="4151055"/>
                <a:ext cx="4278159" cy="86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A1119A5-4346-4093-9F1D-7C5429768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63" y="4151055"/>
                <a:ext cx="4278159" cy="869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859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/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Random</a:t>
                </a:r>
                <a:r>
                  <a:rPr lang="pt-BR" sz="2400" dirty="0"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latin typeface="Cambria Math" panose="02040503050406030204" pitchFamily="18" charset="0"/>
                  </a:rPr>
                  <a:t>effect</a:t>
                </a:r>
                <a:r>
                  <a:rPr lang="pt-BR" sz="2400" dirty="0">
                    <a:latin typeface="Cambria Math" panose="02040503050406030204" pitchFamily="18" charset="0"/>
                  </a:rPr>
                  <a:t> model</a:t>
                </a:r>
                <a:endParaRPr lang="pt-BR" sz="2400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3F032C-9D4F-4B53-8AB3-9A50E9F30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4885"/>
                <a:ext cx="3824868" cy="1684115"/>
              </a:xfrm>
              <a:prstGeom prst="rect">
                <a:avLst/>
              </a:prstGeom>
              <a:blipFill>
                <a:blip r:embed="rId2"/>
                <a:stretch>
                  <a:fillRect t="-2888" b="-1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/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3F33B2E-DA5D-43CB-924B-E049BB68F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3613550"/>
                <a:ext cx="11150297" cy="439736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A1119A5-4346-4093-9F1D-7C54297688E9}"/>
                  </a:ext>
                </a:extLst>
              </p:cNvPr>
              <p:cNvSpPr txBox="1"/>
              <p:nvPr/>
            </p:nvSpPr>
            <p:spPr>
              <a:xfrm>
                <a:off x="448463" y="4151055"/>
                <a:ext cx="4278159" cy="869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8A1119A5-4346-4093-9F1D-7C5429768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63" y="4151055"/>
                <a:ext cx="4278159" cy="869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15434A4-EDEA-4F62-994D-15E4DD3DEF57}"/>
              </a:ext>
            </a:extLst>
          </p:cNvPr>
          <p:cNvSpPr/>
          <p:nvPr/>
        </p:nvSpPr>
        <p:spPr>
          <a:xfrm>
            <a:off x="5030316" y="4366049"/>
            <a:ext cx="1632857" cy="43973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61B58B8-BCCF-48B0-A4D1-65637D672B3E}"/>
                  </a:ext>
                </a:extLst>
              </p:cNvPr>
              <p:cNvSpPr txBox="1"/>
              <p:nvPr/>
            </p:nvSpPr>
            <p:spPr>
              <a:xfrm>
                <a:off x="6762178" y="4237836"/>
                <a:ext cx="4176079" cy="1481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pt-BR" sz="2000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e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61B58B8-BCCF-48B0-A4D1-65637D67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78" y="4237836"/>
                <a:ext cx="4176079" cy="1481944"/>
              </a:xfrm>
              <a:prstGeom prst="rect">
                <a:avLst/>
              </a:prstGeom>
              <a:blipFill>
                <a:blip r:embed="rId5"/>
                <a:stretch>
                  <a:fillRect b="-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6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8E4AB7-C01B-491E-96D8-2998504C948B}"/>
                  </a:ext>
                </a:extLst>
              </p:cNvPr>
              <p:cNvSpPr txBox="1"/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0" dirty="0">
                    <a:latin typeface="Cambria Math" panose="02040503050406030204" pitchFamily="18" charset="0"/>
                  </a:rPr>
                  <a:t>Simple Gibbs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Sampler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pt-BR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C8E4AB7-C01B-491E-96D8-2998504C9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blipFill>
                <a:blip r:embed="rId2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54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61B58B8-BCCF-48B0-A4D1-65637D672B3E}"/>
                  </a:ext>
                </a:extLst>
              </p:cNvPr>
              <p:cNvSpPr txBox="1"/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0" dirty="0">
                    <a:latin typeface="Cambria Math" panose="02040503050406030204" pitchFamily="18" charset="0"/>
                  </a:rPr>
                  <a:t>Simple Gibbs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Sampler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pt-BR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61B58B8-BCCF-48B0-A4D1-65637D67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blipFill>
                <a:blip r:embed="rId2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10">
                <a:extLst>
                  <a:ext uri="{FF2B5EF4-FFF2-40B4-BE49-F238E27FC236}">
                    <a16:creationId xmlns:a16="http://schemas.microsoft.com/office/drawing/2014/main" id="{F3FC667B-4718-4162-B935-5483EE382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6968968"/>
                  </p:ext>
                </p:extLst>
              </p:nvPr>
            </p:nvGraphicFramePr>
            <p:xfrm>
              <a:off x="135939" y="3967237"/>
              <a:ext cx="5154519" cy="27601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290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837635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950594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0.189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4.21×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5537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0.619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1.53×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  <m:r>
                                      <a:rPr lang="pt-B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0.212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4.35×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10">
                <a:extLst>
                  <a:ext uri="{FF2B5EF4-FFF2-40B4-BE49-F238E27FC236}">
                    <a16:creationId xmlns:a16="http://schemas.microsoft.com/office/drawing/2014/main" id="{F3FC667B-4718-4162-B935-5483EE382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6968968"/>
                  </p:ext>
                </p:extLst>
              </p:nvPr>
            </p:nvGraphicFramePr>
            <p:xfrm>
              <a:off x="135939" y="3967237"/>
              <a:ext cx="5154519" cy="27601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290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837635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950594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01064" r="-279911" b="-2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74503" t="-101064" r="-107616" b="-2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64688" t="-101064" r="-1563" b="-289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5537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6" t="-207692" r="-279911" b="-1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74503" t="-207692" r="-107616" b="-1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64688" t="-207692" r="-1563" b="-198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56425" r="-279911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74503" t="-156425" r="-107616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64688" t="-156425" r="-1563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832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10">
                <a:extLst>
                  <a:ext uri="{FF2B5EF4-FFF2-40B4-BE49-F238E27FC236}">
                    <a16:creationId xmlns:a16="http://schemas.microsoft.com/office/drawing/2014/main" id="{F3FC667B-4718-4162-B935-5483EE382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88360"/>
                  </p:ext>
                </p:extLst>
              </p:nvPr>
            </p:nvGraphicFramePr>
            <p:xfrm>
              <a:off x="135939" y="3967237"/>
              <a:ext cx="5154519" cy="27601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290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837635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950594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0.189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4.21×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5537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0.619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1.53×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  <m:r>
                                      <a:rPr lang="pt-B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0.212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4.35×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10">
                <a:extLst>
                  <a:ext uri="{FF2B5EF4-FFF2-40B4-BE49-F238E27FC236}">
                    <a16:creationId xmlns:a16="http://schemas.microsoft.com/office/drawing/2014/main" id="{F3FC667B-4718-4162-B935-5483EE382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88360"/>
                  </p:ext>
                </p:extLst>
              </p:nvPr>
            </p:nvGraphicFramePr>
            <p:xfrm>
              <a:off x="135939" y="3967237"/>
              <a:ext cx="5154519" cy="27601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6290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837635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950594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46" t="-101064" r="-279911" b="-2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74503" t="-101064" r="-107616" b="-2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64688" t="-101064" r="-1563" b="-289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5537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46" t="-207692" r="-279911" b="-1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74503" t="-207692" r="-107616" b="-198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64688" t="-207692" r="-1563" b="-198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46" t="-156425" r="-279911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74503" t="-156425" r="-107616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64688" t="-156425" r="-1563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10477FCC-021B-4D7C-8985-602A7EF4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761" y="4601312"/>
            <a:ext cx="6591300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4A10DEB-B89C-4DD4-A6B6-E09C44B4BD6C}"/>
                  </a:ext>
                </a:extLst>
              </p:cNvPr>
              <p:cNvSpPr txBox="1"/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0" dirty="0">
                    <a:latin typeface="Cambria Math" panose="02040503050406030204" pitchFamily="18" charset="0"/>
                  </a:rPr>
                  <a:t>Simple Gibbs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Sampler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</m:oMath>
                  </m:oMathPara>
                </a14:m>
                <a:endParaRPr lang="pt-BR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𝜇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4A10DEB-B89C-4DD4-A6B6-E09C44B4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" y="1706376"/>
                <a:ext cx="4967047" cy="2138534"/>
              </a:xfrm>
              <a:prstGeom prst="rect">
                <a:avLst/>
              </a:prstGeom>
              <a:blipFill>
                <a:blip r:embed="rId4"/>
                <a:stretch>
                  <a:fillRect t="-19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81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Blocked Gibbs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63427C-DBC7-4298-BD63-F4A33E935FA8}"/>
                  </a:ext>
                </a:extLst>
              </p:cNvPr>
              <p:cNvSpPr txBox="1"/>
              <p:nvPr/>
            </p:nvSpPr>
            <p:spPr>
              <a:xfrm>
                <a:off x="-674694" y="1632891"/>
                <a:ext cx="6096000" cy="2102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0" dirty="0">
                    <a:latin typeface="Cambria Math" panose="02040503050406030204" pitchFamily="18" charset="0"/>
                  </a:rPr>
                  <a:t>Blocked Gibbs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Sampler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𝜁</m:t>
                          </m:r>
                        </m:e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𝑀𝑢𝑙𝑡𝑖𝑣𝑎𝑟𝑖𝑎𝑡𝑒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𝜁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63427C-DBC7-4298-BD63-F4A33E935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4694" y="1632891"/>
                <a:ext cx="6096000" cy="2102883"/>
              </a:xfrm>
              <a:prstGeom prst="rect">
                <a:avLst/>
              </a:prstGeom>
              <a:blipFill>
                <a:blip r:embed="rId2"/>
                <a:stretch>
                  <a:fillRect t="-2029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ela 10">
                <a:extLst>
                  <a:ext uri="{FF2B5EF4-FFF2-40B4-BE49-F238E27FC236}">
                    <a16:creationId xmlns:a16="http://schemas.microsoft.com/office/drawing/2014/main" id="{B6D595CF-4DB6-4894-8106-9ED393DD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319968"/>
                  </p:ext>
                </p:extLst>
              </p:nvPr>
            </p:nvGraphicFramePr>
            <p:xfrm>
              <a:off x="135939" y="3967237"/>
              <a:ext cx="6776525" cy="28464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4673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568388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774371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  <a:gridCol w="1709093">
                      <a:extLst>
                        <a:ext uri="{9D8B030D-6E8A-4147-A177-3AD203B41FA5}">
                          <a16:colId xmlns:a16="http://schemas.microsoft.com/office/drawing/2014/main" val="2592865950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95% CI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0.189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4.21×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(0.186, 0.190)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5537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0.619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1.53×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(0.618, 0.620)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  <m:r>
                                      <a:rPr lang="pt-B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𝔼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0.21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4.35×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(0.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209</m:t>
                                </m:r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, 0.</m:t>
                                </m:r>
                                <m:r>
                                  <a:rPr lang="pt-BR" b="0" i="1" dirty="0" smtClean="0">
                                    <a:latin typeface="Cambria Math" panose="02040503050406030204" pitchFamily="18" charset="0"/>
                                  </a:rPr>
                                  <m:t>213</m:t>
                                </m:r>
                                <m: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ela 10">
                <a:extLst>
                  <a:ext uri="{FF2B5EF4-FFF2-40B4-BE49-F238E27FC236}">
                    <a16:creationId xmlns:a16="http://schemas.microsoft.com/office/drawing/2014/main" id="{B6D595CF-4DB6-4894-8106-9ED393DD47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3319968"/>
                  </p:ext>
                </p:extLst>
              </p:nvPr>
            </p:nvGraphicFramePr>
            <p:xfrm>
              <a:off x="135939" y="3967237"/>
              <a:ext cx="6776525" cy="284644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4673">
                      <a:extLst>
                        <a:ext uri="{9D8B030D-6E8A-4147-A177-3AD203B41FA5}">
                          <a16:colId xmlns:a16="http://schemas.microsoft.com/office/drawing/2014/main" val="1894143295"/>
                        </a:ext>
                      </a:extLst>
                    </a:gridCol>
                    <a:gridCol w="1568388">
                      <a:extLst>
                        <a:ext uri="{9D8B030D-6E8A-4147-A177-3AD203B41FA5}">
                          <a16:colId xmlns:a16="http://schemas.microsoft.com/office/drawing/2014/main" val="4262248186"/>
                        </a:ext>
                      </a:extLst>
                    </a:gridCol>
                    <a:gridCol w="1774371">
                      <a:extLst>
                        <a:ext uri="{9D8B030D-6E8A-4147-A177-3AD203B41FA5}">
                          <a16:colId xmlns:a16="http://schemas.microsoft.com/office/drawing/2014/main" val="762790081"/>
                        </a:ext>
                      </a:extLst>
                    </a:gridCol>
                    <a:gridCol w="1709093">
                      <a:extLst>
                        <a:ext uri="{9D8B030D-6E8A-4147-A177-3AD203B41FA5}">
                          <a16:colId xmlns:a16="http://schemas.microsoft.com/office/drawing/2014/main" val="2592865950"/>
                        </a:ext>
                      </a:extLst>
                    </a:gridCol>
                  </a:tblGrid>
                  <a:tr h="546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Quantity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Estimation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MCSE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95% CI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2179726"/>
                      </a:ext>
                    </a:extLst>
                  </a:tr>
                  <a:tr h="57311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53" t="-101064" r="-294700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10506" t="-101064" r="-224514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85274" t="-101064" r="-97603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97500" t="-101064" r="-1786" b="-3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8265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53" t="-180000" r="-294700" b="-1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10506" t="-180000" r="-224514" b="-1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85274" t="-180000" r="-97603" b="-1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97500" t="-180000" r="-1786" b="-1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8547012"/>
                      </a:ext>
                    </a:extLst>
                  </a:tr>
                  <a:tr h="108706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53" t="-164246" r="-294700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10506" t="-164246" r="-224514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85274" t="-164246" r="-97603" b="-11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97500" t="-164246" r="-1786" b="-11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72136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Imagem 17">
            <a:extLst>
              <a:ext uri="{FF2B5EF4-FFF2-40B4-BE49-F238E27FC236}">
                <a16:creationId xmlns:a16="http://schemas.microsoft.com/office/drawing/2014/main" id="{2C0C99B3-EC2A-4D39-9679-4B79A3DDF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403" y="4386942"/>
            <a:ext cx="5007658" cy="14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Blocked Gibbs Sampler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4D2DF3A1-2A42-4BBF-B29C-C6FE7B0FE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" y="3778116"/>
            <a:ext cx="11408448" cy="3079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63427C-DBC7-4298-BD63-F4A33E935FA8}"/>
                  </a:ext>
                </a:extLst>
              </p:cNvPr>
              <p:cNvSpPr txBox="1"/>
              <p:nvPr/>
            </p:nvSpPr>
            <p:spPr>
              <a:xfrm>
                <a:off x="-674694" y="1632891"/>
                <a:ext cx="6096000" cy="2102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0" dirty="0">
                    <a:latin typeface="Cambria Math" panose="02040503050406030204" pitchFamily="18" charset="0"/>
                  </a:rPr>
                  <a:t>Blocked Gibbs </a:t>
                </a:r>
                <a:r>
                  <a:rPr lang="pt-BR" b="0" dirty="0" err="1">
                    <a:latin typeface="Cambria Math" panose="02040503050406030204" pitchFamily="18" charset="0"/>
                  </a:rPr>
                  <a:t>Sampler</a:t>
                </a:r>
                <a:endParaRPr lang="pt-BR" b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=13,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𝜁</m:t>
                          </m:r>
                        </m:e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𝑀𝑢𝑙𝑡𝑖𝑣𝑎𝑟𝑖𝑎𝑡𝑒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𝑁𝑜𝑟𝑚𝑎𝑙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𝜂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d>
                        <m:dPr>
                          <m:ctrlP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𝜁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  <m:sup>
                              <m:r>
                                <a:rPr kumimoji="0" lang="pt-B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pt-B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𝐼𝑛𝑣𝑒𝑟𝑠𝑒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</m:oMath>
                  </m:oMathPara>
                </a14:m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63427C-DBC7-4298-BD63-F4A33E935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4694" y="1632891"/>
                <a:ext cx="6096000" cy="2102883"/>
              </a:xfrm>
              <a:prstGeom prst="rect">
                <a:avLst/>
              </a:prstGeom>
              <a:blipFill>
                <a:blip r:embed="rId3"/>
                <a:stretch>
                  <a:fillRect t="-2029" b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928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Simple vs. Blocked Gibbs Sampler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E49F9-3A38-44CE-80E2-9954A54A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6371576" cy="33060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C4AA0C-964A-4F44-B4C9-A4D4817D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47" y="1623520"/>
            <a:ext cx="6096000" cy="322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C715FA-4725-4EBB-8096-E5B56162016A}"/>
                  </a:ext>
                </a:extLst>
              </p:cNvPr>
              <p:cNvSpPr txBox="1"/>
              <p:nvPr/>
            </p:nvSpPr>
            <p:spPr>
              <a:xfrm>
                <a:off x="903247" y="4979076"/>
                <a:ext cx="2712409" cy="577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=1.048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C715FA-4725-4EBB-8096-E5B56162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7" y="4979076"/>
                <a:ext cx="2712409" cy="577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75FD47D-FCF1-42E5-B287-DFE5DA10AC5D}"/>
                  </a:ext>
                </a:extLst>
              </p:cNvPr>
              <p:cNvSpPr txBox="1"/>
              <p:nvPr/>
            </p:nvSpPr>
            <p:spPr>
              <a:xfrm>
                <a:off x="903247" y="5556991"/>
                <a:ext cx="2757614" cy="534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𝑏𝑙𝑜𝑐𝑘𝑒𝑑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=1.04</m:t>
                    </m:r>
                  </m:oMath>
                </a14:m>
                <a:r>
                  <a:rPr lang="en-US" sz="2800" dirty="0"/>
                  <a:t>9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75FD47D-FCF1-42E5-B287-DFE5DA10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7" y="5556991"/>
                <a:ext cx="2757614" cy="534762"/>
              </a:xfrm>
              <a:prstGeom prst="rect">
                <a:avLst/>
              </a:prstGeom>
              <a:blipFill>
                <a:blip r:embed="rId5"/>
                <a:stretch>
                  <a:fillRect t="-9195" r="-3311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91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Simple vs. Blocked Gibbs Sampler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E49F9-3A38-44CE-80E2-9954A54A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6371576" cy="33060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C4AA0C-964A-4F44-B4C9-A4D4817D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47" y="1623520"/>
            <a:ext cx="6096000" cy="3227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C715FA-4725-4EBB-8096-E5B56162016A}"/>
                  </a:ext>
                </a:extLst>
              </p:cNvPr>
              <p:cNvSpPr txBox="1"/>
              <p:nvPr/>
            </p:nvSpPr>
            <p:spPr>
              <a:xfrm>
                <a:off x="903247" y="4979076"/>
                <a:ext cx="2712409" cy="577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𝑠𝑖𝑚𝑝𝑙𝑒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=1.048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FC715FA-4725-4EBB-8096-E5B56162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7" y="4979076"/>
                <a:ext cx="2712409" cy="577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75FD47D-FCF1-42E5-B287-DFE5DA10AC5D}"/>
                  </a:ext>
                </a:extLst>
              </p:cNvPr>
              <p:cNvSpPr txBox="1"/>
              <p:nvPr/>
            </p:nvSpPr>
            <p:spPr>
              <a:xfrm>
                <a:off x="903247" y="5556991"/>
                <a:ext cx="2757614" cy="534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𝑏𝑙𝑜𝑐𝑘𝑒𝑑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=1.04</m:t>
                    </m:r>
                  </m:oMath>
                </a14:m>
                <a:r>
                  <a:rPr lang="en-US" sz="2800" dirty="0"/>
                  <a:t>9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75FD47D-FCF1-42E5-B287-DFE5DA10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47" y="5556991"/>
                <a:ext cx="2757614" cy="534762"/>
              </a:xfrm>
              <a:prstGeom prst="rect">
                <a:avLst/>
              </a:prstGeom>
              <a:blipFill>
                <a:blip r:embed="rId5"/>
                <a:stretch>
                  <a:fillRect t="-9195" r="-3311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142BB3B-635F-4A1B-B873-A4197AACD52D}"/>
                  </a:ext>
                </a:extLst>
              </p:cNvPr>
              <p:cNvSpPr txBox="1"/>
              <p:nvPr/>
            </p:nvSpPr>
            <p:spPr>
              <a:xfrm>
                <a:off x="7330368" y="5179696"/>
                <a:ext cx="44676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≈−0.22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142BB3B-635F-4A1B-B873-A4197AAC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68" y="5179696"/>
                <a:ext cx="4467621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52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/>
              <p:nvPr/>
            </p:nvSpPr>
            <p:spPr>
              <a:xfrm>
                <a:off x="671245" y="2058204"/>
                <a:ext cx="4876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45" y="2058204"/>
                <a:ext cx="4876528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C1EC5E6-34A0-4CF2-BCC4-4B1E3BE2843E}"/>
              </a:ext>
            </a:extLst>
          </p:cNvPr>
          <p:cNvSpPr/>
          <p:nvPr/>
        </p:nvSpPr>
        <p:spPr>
          <a:xfrm>
            <a:off x="2042160" y="2062480"/>
            <a:ext cx="853695" cy="518160"/>
          </a:xfrm>
          <a:custGeom>
            <a:avLst/>
            <a:gdLst>
              <a:gd name="connsiteX0" fmla="*/ 142240 w 853695"/>
              <a:gd name="connsiteY0" fmla="*/ 60960 h 518160"/>
              <a:gd name="connsiteX1" fmla="*/ 111760 w 853695"/>
              <a:gd name="connsiteY1" fmla="*/ 152400 h 518160"/>
              <a:gd name="connsiteX2" fmla="*/ 91440 w 853695"/>
              <a:gd name="connsiteY2" fmla="*/ 213360 h 518160"/>
              <a:gd name="connsiteX3" fmla="*/ 71120 w 853695"/>
              <a:gd name="connsiteY3" fmla="*/ 264160 h 518160"/>
              <a:gd name="connsiteX4" fmla="*/ 101600 w 853695"/>
              <a:gd name="connsiteY4" fmla="*/ 406400 h 518160"/>
              <a:gd name="connsiteX5" fmla="*/ 162560 w 853695"/>
              <a:gd name="connsiteY5" fmla="*/ 467360 h 518160"/>
              <a:gd name="connsiteX6" fmla="*/ 203200 w 853695"/>
              <a:gd name="connsiteY6" fmla="*/ 477520 h 518160"/>
              <a:gd name="connsiteX7" fmla="*/ 243840 w 853695"/>
              <a:gd name="connsiteY7" fmla="*/ 497840 h 518160"/>
              <a:gd name="connsiteX8" fmla="*/ 345440 w 853695"/>
              <a:gd name="connsiteY8" fmla="*/ 518160 h 518160"/>
              <a:gd name="connsiteX9" fmla="*/ 619760 w 853695"/>
              <a:gd name="connsiteY9" fmla="*/ 508000 h 518160"/>
              <a:gd name="connsiteX10" fmla="*/ 690880 w 853695"/>
              <a:gd name="connsiteY10" fmla="*/ 487680 h 518160"/>
              <a:gd name="connsiteX11" fmla="*/ 792480 w 853695"/>
              <a:gd name="connsiteY11" fmla="*/ 477520 h 518160"/>
              <a:gd name="connsiteX12" fmla="*/ 843280 w 853695"/>
              <a:gd name="connsiteY12" fmla="*/ 447040 h 518160"/>
              <a:gd name="connsiteX13" fmla="*/ 853440 w 853695"/>
              <a:gd name="connsiteY13" fmla="*/ 396240 h 518160"/>
              <a:gd name="connsiteX14" fmla="*/ 833120 w 853695"/>
              <a:gd name="connsiteY14" fmla="*/ 233680 h 518160"/>
              <a:gd name="connsiteX15" fmla="*/ 812800 w 853695"/>
              <a:gd name="connsiteY15" fmla="*/ 203200 h 518160"/>
              <a:gd name="connsiteX16" fmla="*/ 711200 w 853695"/>
              <a:gd name="connsiteY16" fmla="*/ 121920 h 518160"/>
              <a:gd name="connsiteX17" fmla="*/ 497840 w 853695"/>
              <a:gd name="connsiteY17" fmla="*/ 20320 h 518160"/>
              <a:gd name="connsiteX18" fmla="*/ 436880 w 853695"/>
              <a:gd name="connsiteY18" fmla="*/ 0 h 518160"/>
              <a:gd name="connsiteX19" fmla="*/ 213360 w 853695"/>
              <a:gd name="connsiteY19" fmla="*/ 10160 h 518160"/>
              <a:gd name="connsiteX20" fmla="*/ 182880 w 853695"/>
              <a:gd name="connsiteY20" fmla="*/ 20320 h 518160"/>
              <a:gd name="connsiteX21" fmla="*/ 111760 w 853695"/>
              <a:gd name="connsiteY21" fmla="*/ 50800 h 518160"/>
              <a:gd name="connsiteX22" fmla="*/ 0 w 853695"/>
              <a:gd name="connsiteY22" fmla="*/ 60960 h 518160"/>
              <a:gd name="connsiteX23" fmla="*/ 50800 w 853695"/>
              <a:gd name="connsiteY23" fmla="*/ 10160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95" h="518160">
                <a:moveTo>
                  <a:pt x="142240" y="60960"/>
                </a:moveTo>
                <a:cubicBezTo>
                  <a:pt x="122715" y="158585"/>
                  <a:pt x="145411" y="68272"/>
                  <a:pt x="111760" y="152400"/>
                </a:cubicBezTo>
                <a:cubicBezTo>
                  <a:pt x="103805" y="172287"/>
                  <a:pt x="98760" y="193230"/>
                  <a:pt x="91440" y="213360"/>
                </a:cubicBezTo>
                <a:cubicBezTo>
                  <a:pt x="85207" y="230500"/>
                  <a:pt x="77893" y="247227"/>
                  <a:pt x="71120" y="264160"/>
                </a:cubicBezTo>
                <a:cubicBezTo>
                  <a:pt x="81280" y="311573"/>
                  <a:pt x="87918" y="359881"/>
                  <a:pt x="101600" y="406400"/>
                </a:cubicBezTo>
                <a:cubicBezTo>
                  <a:pt x="108712" y="430581"/>
                  <a:pt x="143493" y="457826"/>
                  <a:pt x="162560" y="467360"/>
                </a:cubicBezTo>
                <a:cubicBezTo>
                  <a:pt x="175049" y="473605"/>
                  <a:pt x="190125" y="472617"/>
                  <a:pt x="203200" y="477520"/>
                </a:cubicBezTo>
                <a:cubicBezTo>
                  <a:pt x="217381" y="482838"/>
                  <a:pt x="229659" y="492522"/>
                  <a:pt x="243840" y="497840"/>
                </a:cubicBezTo>
                <a:cubicBezTo>
                  <a:pt x="268090" y="506934"/>
                  <a:pt x="324370" y="514648"/>
                  <a:pt x="345440" y="518160"/>
                </a:cubicBezTo>
                <a:cubicBezTo>
                  <a:pt x="436880" y="514773"/>
                  <a:pt x="528611" y="516043"/>
                  <a:pt x="619760" y="508000"/>
                </a:cubicBezTo>
                <a:cubicBezTo>
                  <a:pt x="644320" y="505833"/>
                  <a:pt x="666600" y="491965"/>
                  <a:pt x="690880" y="487680"/>
                </a:cubicBezTo>
                <a:cubicBezTo>
                  <a:pt x="724398" y="481765"/>
                  <a:pt x="758613" y="480907"/>
                  <a:pt x="792480" y="477520"/>
                </a:cubicBezTo>
                <a:cubicBezTo>
                  <a:pt x="809413" y="467360"/>
                  <a:pt x="831432" y="462838"/>
                  <a:pt x="843280" y="447040"/>
                </a:cubicBezTo>
                <a:cubicBezTo>
                  <a:pt x="853641" y="433225"/>
                  <a:pt x="854261" y="413489"/>
                  <a:pt x="853440" y="396240"/>
                </a:cubicBezTo>
                <a:cubicBezTo>
                  <a:pt x="850843" y="341693"/>
                  <a:pt x="844370" y="287117"/>
                  <a:pt x="833120" y="233680"/>
                </a:cubicBezTo>
                <a:cubicBezTo>
                  <a:pt x="830604" y="221731"/>
                  <a:pt x="819897" y="213136"/>
                  <a:pt x="812800" y="203200"/>
                </a:cubicBezTo>
                <a:cubicBezTo>
                  <a:pt x="772396" y="146634"/>
                  <a:pt x="786609" y="161420"/>
                  <a:pt x="711200" y="121920"/>
                </a:cubicBezTo>
                <a:cubicBezTo>
                  <a:pt x="651950" y="90884"/>
                  <a:pt x="566080" y="46566"/>
                  <a:pt x="497840" y="20320"/>
                </a:cubicBezTo>
                <a:cubicBezTo>
                  <a:pt x="477849" y="12631"/>
                  <a:pt x="457200" y="6773"/>
                  <a:pt x="436880" y="0"/>
                </a:cubicBezTo>
                <a:cubicBezTo>
                  <a:pt x="362373" y="3387"/>
                  <a:pt x="287706" y="4212"/>
                  <a:pt x="213360" y="10160"/>
                </a:cubicBezTo>
                <a:cubicBezTo>
                  <a:pt x="202685" y="11014"/>
                  <a:pt x="192724" y="16101"/>
                  <a:pt x="182880" y="20320"/>
                </a:cubicBezTo>
                <a:cubicBezTo>
                  <a:pt x="162390" y="29102"/>
                  <a:pt x="135587" y="47396"/>
                  <a:pt x="111760" y="50800"/>
                </a:cubicBezTo>
                <a:cubicBezTo>
                  <a:pt x="74729" y="56090"/>
                  <a:pt x="37253" y="57573"/>
                  <a:pt x="0" y="60960"/>
                </a:cubicBezTo>
                <a:cubicBezTo>
                  <a:pt x="43035" y="103995"/>
                  <a:pt x="21482" y="101600"/>
                  <a:pt x="50800" y="1016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4E82167-28D3-40DD-A39C-BA35607D22FC}"/>
              </a:ext>
            </a:extLst>
          </p:cNvPr>
          <p:cNvSpPr/>
          <p:nvPr/>
        </p:nvSpPr>
        <p:spPr>
          <a:xfrm>
            <a:off x="2935567" y="2011680"/>
            <a:ext cx="1263372" cy="762000"/>
          </a:xfrm>
          <a:custGeom>
            <a:avLst/>
            <a:gdLst>
              <a:gd name="connsiteX0" fmla="*/ 61633 w 1263372"/>
              <a:gd name="connsiteY0" fmla="*/ 172720 h 762000"/>
              <a:gd name="connsiteX1" fmla="*/ 51473 w 1263372"/>
              <a:gd name="connsiteY1" fmla="*/ 223520 h 762000"/>
              <a:gd name="connsiteX2" fmla="*/ 31153 w 1263372"/>
              <a:gd name="connsiteY2" fmla="*/ 294640 h 762000"/>
              <a:gd name="connsiteX3" fmla="*/ 20993 w 1263372"/>
              <a:gd name="connsiteY3" fmla="*/ 386080 h 762000"/>
              <a:gd name="connsiteX4" fmla="*/ 71793 w 1263372"/>
              <a:gd name="connsiteY4" fmla="*/ 579120 h 762000"/>
              <a:gd name="connsiteX5" fmla="*/ 132753 w 1263372"/>
              <a:gd name="connsiteY5" fmla="*/ 650240 h 762000"/>
              <a:gd name="connsiteX6" fmla="*/ 478193 w 1263372"/>
              <a:gd name="connsiteY6" fmla="*/ 741680 h 762000"/>
              <a:gd name="connsiteX7" fmla="*/ 640753 w 1263372"/>
              <a:gd name="connsiteY7" fmla="*/ 762000 h 762000"/>
              <a:gd name="connsiteX8" fmla="*/ 803313 w 1263372"/>
              <a:gd name="connsiteY8" fmla="*/ 741680 h 762000"/>
              <a:gd name="connsiteX9" fmla="*/ 925233 w 1263372"/>
              <a:gd name="connsiteY9" fmla="*/ 701040 h 762000"/>
              <a:gd name="connsiteX10" fmla="*/ 1026833 w 1263372"/>
              <a:gd name="connsiteY10" fmla="*/ 670560 h 762000"/>
              <a:gd name="connsiteX11" fmla="*/ 1097953 w 1263372"/>
              <a:gd name="connsiteY11" fmla="*/ 629920 h 762000"/>
              <a:gd name="connsiteX12" fmla="*/ 1199553 w 1263372"/>
              <a:gd name="connsiteY12" fmla="*/ 589280 h 762000"/>
              <a:gd name="connsiteX13" fmla="*/ 1230033 w 1263372"/>
              <a:gd name="connsiteY13" fmla="*/ 548640 h 762000"/>
              <a:gd name="connsiteX14" fmla="*/ 1260513 w 1263372"/>
              <a:gd name="connsiteY14" fmla="*/ 538480 h 762000"/>
              <a:gd name="connsiteX15" fmla="*/ 1219873 w 1263372"/>
              <a:gd name="connsiteY15" fmla="*/ 436880 h 762000"/>
              <a:gd name="connsiteX16" fmla="*/ 1209713 w 1263372"/>
              <a:gd name="connsiteY16" fmla="*/ 264160 h 762000"/>
              <a:gd name="connsiteX17" fmla="*/ 1189393 w 1263372"/>
              <a:gd name="connsiteY17" fmla="*/ 233680 h 762000"/>
              <a:gd name="connsiteX18" fmla="*/ 1158913 w 1263372"/>
              <a:gd name="connsiteY18" fmla="*/ 203200 h 762000"/>
              <a:gd name="connsiteX19" fmla="*/ 1077633 w 1263372"/>
              <a:gd name="connsiteY19" fmla="*/ 162560 h 762000"/>
              <a:gd name="connsiteX20" fmla="*/ 1036993 w 1263372"/>
              <a:gd name="connsiteY20" fmla="*/ 121920 h 762000"/>
              <a:gd name="connsiteX21" fmla="*/ 884593 w 1263372"/>
              <a:gd name="connsiteY21" fmla="*/ 71120 h 762000"/>
              <a:gd name="connsiteX22" fmla="*/ 793153 w 1263372"/>
              <a:gd name="connsiteY22" fmla="*/ 50800 h 762000"/>
              <a:gd name="connsiteX23" fmla="*/ 681393 w 1263372"/>
              <a:gd name="connsiteY23" fmla="*/ 30480 h 762000"/>
              <a:gd name="connsiteX24" fmla="*/ 579793 w 1263372"/>
              <a:gd name="connsiteY24" fmla="*/ 0 h 762000"/>
              <a:gd name="connsiteX25" fmla="*/ 315633 w 1263372"/>
              <a:gd name="connsiteY25" fmla="*/ 10160 h 762000"/>
              <a:gd name="connsiteX26" fmla="*/ 224193 w 1263372"/>
              <a:gd name="connsiteY26" fmla="*/ 30480 h 762000"/>
              <a:gd name="connsiteX27" fmla="*/ 183553 w 1263372"/>
              <a:gd name="connsiteY27" fmla="*/ 60960 h 762000"/>
              <a:gd name="connsiteX28" fmla="*/ 132753 w 1263372"/>
              <a:gd name="connsiteY28" fmla="*/ 81280 h 762000"/>
              <a:gd name="connsiteX29" fmla="*/ 61633 w 1263372"/>
              <a:gd name="connsiteY29" fmla="*/ 162560 h 762000"/>
              <a:gd name="connsiteX30" fmla="*/ 673 w 1263372"/>
              <a:gd name="connsiteY30" fmla="*/ 233680 h 762000"/>
              <a:gd name="connsiteX31" fmla="*/ 673 w 1263372"/>
              <a:gd name="connsiteY31" fmla="*/ 24384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63372" h="762000">
                <a:moveTo>
                  <a:pt x="61633" y="172720"/>
                </a:moveTo>
                <a:cubicBezTo>
                  <a:pt x="58246" y="189653"/>
                  <a:pt x="55661" y="206767"/>
                  <a:pt x="51473" y="223520"/>
                </a:cubicBezTo>
                <a:cubicBezTo>
                  <a:pt x="45493" y="247439"/>
                  <a:pt x="35697" y="270407"/>
                  <a:pt x="31153" y="294640"/>
                </a:cubicBezTo>
                <a:cubicBezTo>
                  <a:pt x="25501" y="324782"/>
                  <a:pt x="24380" y="355600"/>
                  <a:pt x="20993" y="386080"/>
                </a:cubicBezTo>
                <a:cubicBezTo>
                  <a:pt x="28796" y="425096"/>
                  <a:pt x="35803" y="529633"/>
                  <a:pt x="71793" y="579120"/>
                </a:cubicBezTo>
                <a:cubicBezTo>
                  <a:pt x="90158" y="604372"/>
                  <a:pt x="106773" y="632920"/>
                  <a:pt x="132753" y="650240"/>
                </a:cubicBezTo>
                <a:cubicBezTo>
                  <a:pt x="270898" y="742337"/>
                  <a:pt x="313526" y="722861"/>
                  <a:pt x="478193" y="741680"/>
                </a:cubicBezTo>
                <a:cubicBezTo>
                  <a:pt x="532448" y="747881"/>
                  <a:pt x="586566" y="755227"/>
                  <a:pt x="640753" y="762000"/>
                </a:cubicBezTo>
                <a:cubicBezTo>
                  <a:pt x="710154" y="755691"/>
                  <a:pt x="743326" y="756677"/>
                  <a:pt x="803313" y="741680"/>
                </a:cubicBezTo>
                <a:cubicBezTo>
                  <a:pt x="1027889" y="685536"/>
                  <a:pt x="751000" y="753310"/>
                  <a:pt x="925233" y="701040"/>
                </a:cubicBezTo>
                <a:cubicBezTo>
                  <a:pt x="996617" y="679625"/>
                  <a:pt x="957147" y="705403"/>
                  <a:pt x="1026833" y="670560"/>
                </a:cubicBezTo>
                <a:cubicBezTo>
                  <a:pt x="1128869" y="619542"/>
                  <a:pt x="973268" y="683357"/>
                  <a:pt x="1097953" y="629920"/>
                </a:cubicBezTo>
                <a:cubicBezTo>
                  <a:pt x="1131479" y="615552"/>
                  <a:pt x="1199553" y="589280"/>
                  <a:pt x="1199553" y="589280"/>
                </a:cubicBezTo>
                <a:cubicBezTo>
                  <a:pt x="1209713" y="575733"/>
                  <a:pt x="1217024" y="559480"/>
                  <a:pt x="1230033" y="548640"/>
                </a:cubicBezTo>
                <a:cubicBezTo>
                  <a:pt x="1238260" y="541784"/>
                  <a:pt x="1257571" y="548778"/>
                  <a:pt x="1260513" y="538480"/>
                </a:cubicBezTo>
                <a:cubicBezTo>
                  <a:pt x="1273010" y="494739"/>
                  <a:pt x="1241801" y="466117"/>
                  <a:pt x="1219873" y="436880"/>
                </a:cubicBezTo>
                <a:cubicBezTo>
                  <a:pt x="1216486" y="379307"/>
                  <a:pt x="1218268" y="321195"/>
                  <a:pt x="1209713" y="264160"/>
                </a:cubicBezTo>
                <a:cubicBezTo>
                  <a:pt x="1207902" y="252084"/>
                  <a:pt x="1197210" y="243061"/>
                  <a:pt x="1189393" y="233680"/>
                </a:cubicBezTo>
                <a:cubicBezTo>
                  <a:pt x="1180195" y="222642"/>
                  <a:pt x="1171097" y="210815"/>
                  <a:pt x="1158913" y="203200"/>
                </a:cubicBezTo>
                <a:cubicBezTo>
                  <a:pt x="1092500" y="161692"/>
                  <a:pt x="1126150" y="204146"/>
                  <a:pt x="1077633" y="162560"/>
                </a:cubicBezTo>
                <a:cubicBezTo>
                  <a:pt x="1063087" y="150092"/>
                  <a:pt x="1053156" y="132205"/>
                  <a:pt x="1036993" y="121920"/>
                </a:cubicBezTo>
                <a:cubicBezTo>
                  <a:pt x="993950" y="94529"/>
                  <a:pt x="932700" y="82439"/>
                  <a:pt x="884593" y="71120"/>
                </a:cubicBezTo>
                <a:cubicBezTo>
                  <a:pt x="854199" y="63969"/>
                  <a:pt x="823770" y="56923"/>
                  <a:pt x="793153" y="50800"/>
                </a:cubicBezTo>
                <a:cubicBezTo>
                  <a:pt x="756024" y="43374"/>
                  <a:pt x="718227" y="39250"/>
                  <a:pt x="681393" y="30480"/>
                </a:cubicBezTo>
                <a:cubicBezTo>
                  <a:pt x="646997" y="22290"/>
                  <a:pt x="613660" y="10160"/>
                  <a:pt x="579793" y="0"/>
                </a:cubicBezTo>
                <a:cubicBezTo>
                  <a:pt x="491740" y="3387"/>
                  <a:pt x="403569" y="4487"/>
                  <a:pt x="315633" y="10160"/>
                </a:cubicBezTo>
                <a:cubicBezTo>
                  <a:pt x="298248" y="11282"/>
                  <a:pt x="243495" y="25655"/>
                  <a:pt x="224193" y="30480"/>
                </a:cubicBezTo>
                <a:cubicBezTo>
                  <a:pt x="210646" y="40640"/>
                  <a:pt x="198355" y="52736"/>
                  <a:pt x="183553" y="60960"/>
                </a:cubicBezTo>
                <a:cubicBezTo>
                  <a:pt x="167610" y="69817"/>
                  <a:pt x="147694" y="70821"/>
                  <a:pt x="132753" y="81280"/>
                </a:cubicBezTo>
                <a:cubicBezTo>
                  <a:pt x="64454" y="129090"/>
                  <a:pt x="99757" y="118082"/>
                  <a:pt x="61633" y="162560"/>
                </a:cubicBezTo>
                <a:cubicBezTo>
                  <a:pt x="31636" y="197557"/>
                  <a:pt x="19333" y="196360"/>
                  <a:pt x="673" y="233680"/>
                </a:cubicBezTo>
                <a:cubicBezTo>
                  <a:pt x="-842" y="236709"/>
                  <a:pt x="673" y="240453"/>
                  <a:pt x="673" y="2438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78D5CA39-6E7F-41A9-B925-0DF6810F0B8E}"/>
              </a:ext>
            </a:extLst>
          </p:cNvPr>
          <p:cNvSpPr/>
          <p:nvPr/>
        </p:nvSpPr>
        <p:spPr>
          <a:xfrm>
            <a:off x="4145280" y="2125776"/>
            <a:ext cx="428446" cy="475184"/>
          </a:xfrm>
          <a:custGeom>
            <a:avLst/>
            <a:gdLst>
              <a:gd name="connsiteX0" fmla="*/ 60960 w 428446"/>
              <a:gd name="connsiteY0" fmla="*/ 7824 h 475184"/>
              <a:gd name="connsiteX1" fmla="*/ 20320 w 428446"/>
              <a:gd name="connsiteY1" fmla="*/ 180544 h 475184"/>
              <a:gd name="connsiteX2" fmla="*/ 0 w 428446"/>
              <a:gd name="connsiteY2" fmla="*/ 211024 h 475184"/>
              <a:gd name="connsiteX3" fmla="*/ 30480 w 428446"/>
              <a:gd name="connsiteY3" fmla="*/ 343104 h 475184"/>
              <a:gd name="connsiteX4" fmla="*/ 142240 w 428446"/>
              <a:gd name="connsiteY4" fmla="*/ 424384 h 475184"/>
              <a:gd name="connsiteX5" fmla="*/ 314960 w 428446"/>
              <a:gd name="connsiteY5" fmla="*/ 475184 h 475184"/>
              <a:gd name="connsiteX6" fmla="*/ 396240 w 428446"/>
              <a:gd name="connsiteY6" fmla="*/ 454864 h 475184"/>
              <a:gd name="connsiteX7" fmla="*/ 406400 w 428446"/>
              <a:gd name="connsiteY7" fmla="*/ 190704 h 475184"/>
              <a:gd name="connsiteX8" fmla="*/ 386080 w 428446"/>
              <a:gd name="connsiteY8" fmla="*/ 160224 h 475184"/>
              <a:gd name="connsiteX9" fmla="*/ 294640 w 428446"/>
              <a:gd name="connsiteY9" fmla="*/ 109424 h 475184"/>
              <a:gd name="connsiteX10" fmla="*/ 193040 w 428446"/>
              <a:gd name="connsiteY10" fmla="*/ 89104 h 475184"/>
              <a:gd name="connsiteX11" fmla="*/ 152400 w 428446"/>
              <a:gd name="connsiteY11" fmla="*/ 68784 h 475184"/>
              <a:gd name="connsiteX12" fmla="*/ 81280 w 428446"/>
              <a:gd name="connsiteY12" fmla="*/ 28144 h 475184"/>
              <a:gd name="connsiteX13" fmla="*/ 60960 w 428446"/>
              <a:gd name="connsiteY13" fmla="*/ 7824 h 47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446" h="475184">
                <a:moveTo>
                  <a:pt x="60960" y="7824"/>
                </a:moveTo>
                <a:cubicBezTo>
                  <a:pt x="50800" y="33224"/>
                  <a:pt x="51489" y="118206"/>
                  <a:pt x="20320" y="180544"/>
                </a:cubicBezTo>
                <a:cubicBezTo>
                  <a:pt x="14859" y="191466"/>
                  <a:pt x="6773" y="200864"/>
                  <a:pt x="0" y="211024"/>
                </a:cubicBezTo>
                <a:cubicBezTo>
                  <a:pt x="5993" y="252972"/>
                  <a:pt x="9024" y="304483"/>
                  <a:pt x="30480" y="343104"/>
                </a:cubicBezTo>
                <a:cubicBezTo>
                  <a:pt x="46745" y="372381"/>
                  <a:pt x="130620" y="418880"/>
                  <a:pt x="142240" y="424384"/>
                </a:cubicBezTo>
                <a:cubicBezTo>
                  <a:pt x="226361" y="464231"/>
                  <a:pt x="239324" y="462578"/>
                  <a:pt x="314960" y="475184"/>
                </a:cubicBezTo>
                <a:cubicBezTo>
                  <a:pt x="342053" y="468411"/>
                  <a:pt x="374626" y="472549"/>
                  <a:pt x="396240" y="454864"/>
                </a:cubicBezTo>
                <a:cubicBezTo>
                  <a:pt x="459819" y="402845"/>
                  <a:pt x="410325" y="212290"/>
                  <a:pt x="406400" y="190704"/>
                </a:cubicBezTo>
                <a:cubicBezTo>
                  <a:pt x="404216" y="178690"/>
                  <a:pt x="394714" y="168858"/>
                  <a:pt x="386080" y="160224"/>
                </a:cubicBezTo>
                <a:cubicBezTo>
                  <a:pt x="360908" y="135052"/>
                  <a:pt x="328788" y="118530"/>
                  <a:pt x="294640" y="109424"/>
                </a:cubicBezTo>
                <a:cubicBezTo>
                  <a:pt x="261269" y="100525"/>
                  <a:pt x="193040" y="89104"/>
                  <a:pt x="193040" y="89104"/>
                </a:cubicBezTo>
                <a:cubicBezTo>
                  <a:pt x="179493" y="82331"/>
                  <a:pt x="165550" y="76298"/>
                  <a:pt x="152400" y="68784"/>
                </a:cubicBezTo>
                <a:cubicBezTo>
                  <a:pt x="109633" y="44346"/>
                  <a:pt x="132451" y="48612"/>
                  <a:pt x="81280" y="28144"/>
                </a:cubicBezTo>
                <a:cubicBezTo>
                  <a:pt x="78136" y="26886"/>
                  <a:pt x="71120" y="-17576"/>
                  <a:pt x="60960" y="78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B2040AE7-416A-4521-9A46-802109763F72}"/>
              </a:ext>
            </a:extLst>
          </p:cNvPr>
          <p:cNvSpPr/>
          <p:nvPr/>
        </p:nvSpPr>
        <p:spPr>
          <a:xfrm>
            <a:off x="4866640" y="1990457"/>
            <a:ext cx="609923" cy="620663"/>
          </a:xfrm>
          <a:custGeom>
            <a:avLst/>
            <a:gdLst>
              <a:gd name="connsiteX0" fmla="*/ 203200 w 609923"/>
              <a:gd name="connsiteY0" fmla="*/ 143143 h 620663"/>
              <a:gd name="connsiteX1" fmla="*/ 152400 w 609923"/>
              <a:gd name="connsiteY1" fmla="*/ 153303 h 620663"/>
              <a:gd name="connsiteX2" fmla="*/ 10160 w 609923"/>
              <a:gd name="connsiteY2" fmla="*/ 315863 h 620663"/>
              <a:gd name="connsiteX3" fmla="*/ 0 w 609923"/>
              <a:gd name="connsiteY3" fmla="*/ 346343 h 620663"/>
              <a:gd name="connsiteX4" fmla="*/ 10160 w 609923"/>
              <a:gd name="connsiteY4" fmla="*/ 427623 h 620663"/>
              <a:gd name="connsiteX5" fmla="*/ 203200 w 609923"/>
              <a:gd name="connsiteY5" fmla="*/ 600343 h 620663"/>
              <a:gd name="connsiteX6" fmla="*/ 335280 w 609923"/>
              <a:gd name="connsiteY6" fmla="*/ 620663 h 620663"/>
              <a:gd name="connsiteX7" fmla="*/ 568960 w 609923"/>
              <a:gd name="connsiteY7" fmla="*/ 590183 h 620663"/>
              <a:gd name="connsiteX8" fmla="*/ 599440 w 609923"/>
              <a:gd name="connsiteY8" fmla="*/ 569863 h 620663"/>
              <a:gd name="connsiteX9" fmla="*/ 609600 w 609923"/>
              <a:gd name="connsiteY9" fmla="*/ 529223 h 620663"/>
              <a:gd name="connsiteX10" fmla="*/ 538480 w 609923"/>
              <a:gd name="connsiteY10" fmla="*/ 386983 h 620663"/>
              <a:gd name="connsiteX11" fmla="*/ 406400 w 609923"/>
              <a:gd name="connsiteY11" fmla="*/ 244743 h 620663"/>
              <a:gd name="connsiteX12" fmla="*/ 335280 w 609923"/>
              <a:gd name="connsiteY12" fmla="*/ 153303 h 620663"/>
              <a:gd name="connsiteX13" fmla="*/ 264160 w 609923"/>
              <a:gd name="connsiteY13" fmla="*/ 82183 h 620663"/>
              <a:gd name="connsiteX14" fmla="*/ 203200 w 609923"/>
              <a:gd name="connsiteY14" fmla="*/ 903 h 620663"/>
              <a:gd name="connsiteX15" fmla="*/ 193040 w 609923"/>
              <a:gd name="connsiteY15" fmla="*/ 903 h 62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923" h="620663">
                <a:moveTo>
                  <a:pt x="203200" y="143143"/>
                </a:moveTo>
                <a:cubicBezTo>
                  <a:pt x="186267" y="146530"/>
                  <a:pt x="166118" y="142813"/>
                  <a:pt x="152400" y="153303"/>
                </a:cubicBezTo>
                <a:cubicBezTo>
                  <a:pt x="76777" y="211132"/>
                  <a:pt x="41160" y="243529"/>
                  <a:pt x="10160" y="315863"/>
                </a:cubicBezTo>
                <a:cubicBezTo>
                  <a:pt x="5941" y="325707"/>
                  <a:pt x="3387" y="336183"/>
                  <a:pt x="0" y="346343"/>
                </a:cubicBezTo>
                <a:cubicBezTo>
                  <a:pt x="3387" y="373436"/>
                  <a:pt x="-3100" y="403755"/>
                  <a:pt x="10160" y="427623"/>
                </a:cubicBezTo>
                <a:cubicBezTo>
                  <a:pt x="37460" y="476763"/>
                  <a:pt x="147559" y="578570"/>
                  <a:pt x="203200" y="600343"/>
                </a:cubicBezTo>
                <a:cubicBezTo>
                  <a:pt x="244682" y="616575"/>
                  <a:pt x="291253" y="613890"/>
                  <a:pt x="335280" y="620663"/>
                </a:cubicBezTo>
                <a:cubicBezTo>
                  <a:pt x="430489" y="614712"/>
                  <a:pt x="487397" y="622808"/>
                  <a:pt x="568960" y="590183"/>
                </a:cubicBezTo>
                <a:cubicBezTo>
                  <a:pt x="580297" y="585648"/>
                  <a:pt x="589280" y="576636"/>
                  <a:pt x="599440" y="569863"/>
                </a:cubicBezTo>
                <a:cubicBezTo>
                  <a:pt x="602827" y="556316"/>
                  <a:pt x="611723" y="543024"/>
                  <a:pt x="609600" y="529223"/>
                </a:cubicBezTo>
                <a:cubicBezTo>
                  <a:pt x="595715" y="438970"/>
                  <a:pt x="583362" y="448185"/>
                  <a:pt x="538480" y="386983"/>
                </a:cubicBezTo>
                <a:cubicBezTo>
                  <a:pt x="445424" y="260089"/>
                  <a:pt x="506442" y="311438"/>
                  <a:pt x="406400" y="244743"/>
                </a:cubicBezTo>
                <a:cubicBezTo>
                  <a:pt x="378985" y="203620"/>
                  <a:pt x="377484" y="199024"/>
                  <a:pt x="335280" y="153303"/>
                </a:cubicBezTo>
                <a:cubicBezTo>
                  <a:pt x="312540" y="128668"/>
                  <a:pt x="285623" y="107939"/>
                  <a:pt x="264160" y="82183"/>
                </a:cubicBezTo>
                <a:cubicBezTo>
                  <a:pt x="220947" y="30327"/>
                  <a:pt x="251530" y="37150"/>
                  <a:pt x="203200" y="903"/>
                </a:cubicBezTo>
                <a:cubicBezTo>
                  <a:pt x="200491" y="-1129"/>
                  <a:pt x="196427" y="903"/>
                  <a:pt x="193040" y="9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/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/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/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/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A01975CB-6274-49D4-B8D2-7C1EFCBB5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" y="2959566"/>
            <a:ext cx="8343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42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to go with blocks?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9A9C29-B67D-4F0C-873B-718BDB7967E1}"/>
                  </a:ext>
                </a:extLst>
              </p:cNvPr>
              <p:cNvSpPr txBox="1"/>
              <p:nvPr/>
            </p:nvSpPr>
            <p:spPr>
              <a:xfrm>
                <a:off x="459350" y="1970314"/>
                <a:ext cx="109594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chain is geometric ergodic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integrable for some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under the target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then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9A9C29-B67D-4F0C-873B-718BDB79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1970314"/>
                <a:ext cx="10959499" cy="830997"/>
              </a:xfrm>
              <a:prstGeom prst="rect">
                <a:avLst/>
              </a:prstGeom>
              <a:blipFill>
                <a:blip r:embed="rId2"/>
                <a:stretch>
                  <a:fillRect l="-83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CCC8E1E-D174-4B87-B7B8-F73CB36D2115}"/>
                  </a:ext>
                </a:extLst>
              </p:cNvPr>
              <p:cNvSpPr txBox="1"/>
              <p:nvPr/>
            </p:nvSpPr>
            <p:spPr>
              <a:xfrm>
                <a:off x="392443" y="3061467"/>
                <a:ext cx="4954498" cy="963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ba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CCC8E1E-D174-4B87-B7B8-F73CB36D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43" y="3061467"/>
                <a:ext cx="4954498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F6A8E7-DB8C-49C0-8720-533A834DAA94}"/>
                  </a:ext>
                </a:extLst>
              </p:cNvPr>
              <p:cNvSpPr txBox="1"/>
              <p:nvPr/>
            </p:nvSpPr>
            <p:spPr>
              <a:xfrm>
                <a:off x="6497178" y="3061467"/>
                <a:ext cx="4326634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F6A8E7-DB8C-49C0-8720-533A834D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78" y="3061467"/>
                <a:ext cx="4326634" cy="1267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0C068ED-6467-4357-8B73-8183AF611B8B}"/>
              </a:ext>
            </a:extLst>
          </p:cNvPr>
          <p:cNvCxnSpPr>
            <a:cxnSpLocks/>
          </p:cNvCxnSpPr>
          <p:nvPr/>
        </p:nvCxnSpPr>
        <p:spPr>
          <a:xfrm>
            <a:off x="2286000" y="240496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to go with blocks?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9A9C29-B67D-4F0C-873B-718BDB7967E1}"/>
                  </a:ext>
                </a:extLst>
              </p:cNvPr>
              <p:cNvSpPr txBox="1"/>
              <p:nvPr/>
            </p:nvSpPr>
            <p:spPr>
              <a:xfrm>
                <a:off x="459350" y="1970314"/>
                <a:ext cx="109594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the chain is geometric ergodic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integrable for some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under the target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, then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89A9C29-B67D-4F0C-873B-718BDB79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0" y="1970314"/>
                <a:ext cx="10959499" cy="830997"/>
              </a:xfrm>
              <a:prstGeom prst="rect">
                <a:avLst/>
              </a:prstGeom>
              <a:blipFill>
                <a:blip r:embed="rId2"/>
                <a:stretch>
                  <a:fillRect l="-83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CCC8E1E-D174-4B87-B7B8-F73CB36D2115}"/>
                  </a:ext>
                </a:extLst>
              </p:cNvPr>
              <p:cNvSpPr txBox="1"/>
              <p:nvPr/>
            </p:nvSpPr>
            <p:spPr>
              <a:xfrm>
                <a:off x="392443" y="3061467"/>
                <a:ext cx="4954498" cy="963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pos m:val="top"/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ba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CCC8E1E-D174-4B87-B7B8-F73CB36D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43" y="3061467"/>
                <a:ext cx="4954498" cy="963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F6A8E7-DB8C-49C0-8720-533A834DAA94}"/>
                  </a:ext>
                </a:extLst>
              </p:cNvPr>
              <p:cNvSpPr txBox="1"/>
              <p:nvPr/>
            </p:nvSpPr>
            <p:spPr>
              <a:xfrm>
                <a:off x="6497178" y="3061467"/>
                <a:ext cx="4326634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=1+2</m:t>
                      </m:r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F6A8E7-DB8C-49C0-8720-533A834D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78" y="3061467"/>
                <a:ext cx="4326634" cy="1267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0C068ED-6467-4357-8B73-8183AF611B8B}"/>
              </a:ext>
            </a:extLst>
          </p:cNvPr>
          <p:cNvCxnSpPr>
            <a:cxnSpLocks/>
          </p:cNvCxnSpPr>
          <p:nvPr/>
        </p:nvCxnSpPr>
        <p:spPr>
          <a:xfrm>
            <a:off x="2286000" y="2404960"/>
            <a:ext cx="228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1DBA2F-AFB8-4869-8739-26013503C59D}"/>
              </a:ext>
            </a:extLst>
          </p:cNvPr>
          <p:cNvSpPr txBox="1"/>
          <p:nvPr/>
        </p:nvSpPr>
        <p:spPr>
          <a:xfrm>
            <a:off x="392443" y="4644989"/>
            <a:ext cx="11496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[Tan and Hobert (2009)] provide proof for geometric ergodicity in 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the blocked case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17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/>
              <p:nvPr/>
            </p:nvSpPr>
            <p:spPr>
              <a:xfrm>
                <a:off x="590141" y="2078364"/>
                <a:ext cx="7074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lit/>
                        </m:rP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1" y="2078364"/>
                <a:ext cx="7074694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C1EC5E6-34A0-4CF2-BCC4-4B1E3BE2843E}"/>
              </a:ext>
            </a:extLst>
          </p:cNvPr>
          <p:cNvSpPr/>
          <p:nvPr/>
        </p:nvSpPr>
        <p:spPr>
          <a:xfrm>
            <a:off x="2042160" y="2062480"/>
            <a:ext cx="853695" cy="518160"/>
          </a:xfrm>
          <a:custGeom>
            <a:avLst/>
            <a:gdLst>
              <a:gd name="connsiteX0" fmla="*/ 142240 w 853695"/>
              <a:gd name="connsiteY0" fmla="*/ 60960 h 518160"/>
              <a:gd name="connsiteX1" fmla="*/ 111760 w 853695"/>
              <a:gd name="connsiteY1" fmla="*/ 152400 h 518160"/>
              <a:gd name="connsiteX2" fmla="*/ 91440 w 853695"/>
              <a:gd name="connsiteY2" fmla="*/ 213360 h 518160"/>
              <a:gd name="connsiteX3" fmla="*/ 71120 w 853695"/>
              <a:gd name="connsiteY3" fmla="*/ 264160 h 518160"/>
              <a:gd name="connsiteX4" fmla="*/ 101600 w 853695"/>
              <a:gd name="connsiteY4" fmla="*/ 406400 h 518160"/>
              <a:gd name="connsiteX5" fmla="*/ 162560 w 853695"/>
              <a:gd name="connsiteY5" fmla="*/ 467360 h 518160"/>
              <a:gd name="connsiteX6" fmla="*/ 203200 w 853695"/>
              <a:gd name="connsiteY6" fmla="*/ 477520 h 518160"/>
              <a:gd name="connsiteX7" fmla="*/ 243840 w 853695"/>
              <a:gd name="connsiteY7" fmla="*/ 497840 h 518160"/>
              <a:gd name="connsiteX8" fmla="*/ 345440 w 853695"/>
              <a:gd name="connsiteY8" fmla="*/ 518160 h 518160"/>
              <a:gd name="connsiteX9" fmla="*/ 619760 w 853695"/>
              <a:gd name="connsiteY9" fmla="*/ 508000 h 518160"/>
              <a:gd name="connsiteX10" fmla="*/ 690880 w 853695"/>
              <a:gd name="connsiteY10" fmla="*/ 487680 h 518160"/>
              <a:gd name="connsiteX11" fmla="*/ 792480 w 853695"/>
              <a:gd name="connsiteY11" fmla="*/ 477520 h 518160"/>
              <a:gd name="connsiteX12" fmla="*/ 843280 w 853695"/>
              <a:gd name="connsiteY12" fmla="*/ 447040 h 518160"/>
              <a:gd name="connsiteX13" fmla="*/ 853440 w 853695"/>
              <a:gd name="connsiteY13" fmla="*/ 396240 h 518160"/>
              <a:gd name="connsiteX14" fmla="*/ 833120 w 853695"/>
              <a:gd name="connsiteY14" fmla="*/ 233680 h 518160"/>
              <a:gd name="connsiteX15" fmla="*/ 812800 w 853695"/>
              <a:gd name="connsiteY15" fmla="*/ 203200 h 518160"/>
              <a:gd name="connsiteX16" fmla="*/ 711200 w 853695"/>
              <a:gd name="connsiteY16" fmla="*/ 121920 h 518160"/>
              <a:gd name="connsiteX17" fmla="*/ 497840 w 853695"/>
              <a:gd name="connsiteY17" fmla="*/ 20320 h 518160"/>
              <a:gd name="connsiteX18" fmla="*/ 436880 w 853695"/>
              <a:gd name="connsiteY18" fmla="*/ 0 h 518160"/>
              <a:gd name="connsiteX19" fmla="*/ 213360 w 853695"/>
              <a:gd name="connsiteY19" fmla="*/ 10160 h 518160"/>
              <a:gd name="connsiteX20" fmla="*/ 182880 w 853695"/>
              <a:gd name="connsiteY20" fmla="*/ 20320 h 518160"/>
              <a:gd name="connsiteX21" fmla="*/ 111760 w 853695"/>
              <a:gd name="connsiteY21" fmla="*/ 50800 h 518160"/>
              <a:gd name="connsiteX22" fmla="*/ 0 w 853695"/>
              <a:gd name="connsiteY22" fmla="*/ 60960 h 518160"/>
              <a:gd name="connsiteX23" fmla="*/ 50800 w 853695"/>
              <a:gd name="connsiteY23" fmla="*/ 10160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95" h="518160">
                <a:moveTo>
                  <a:pt x="142240" y="60960"/>
                </a:moveTo>
                <a:cubicBezTo>
                  <a:pt x="122715" y="158585"/>
                  <a:pt x="145411" y="68272"/>
                  <a:pt x="111760" y="152400"/>
                </a:cubicBezTo>
                <a:cubicBezTo>
                  <a:pt x="103805" y="172287"/>
                  <a:pt x="98760" y="193230"/>
                  <a:pt x="91440" y="213360"/>
                </a:cubicBezTo>
                <a:cubicBezTo>
                  <a:pt x="85207" y="230500"/>
                  <a:pt x="77893" y="247227"/>
                  <a:pt x="71120" y="264160"/>
                </a:cubicBezTo>
                <a:cubicBezTo>
                  <a:pt x="81280" y="311573"/>
                  <a:pt x="87918" y="359881"/>
                  <a:pt x="101600" y="406400"/>
                </a:cubicBezTo>
                <a:cubicBezTo>
                  <a:pt x="108712" y="430581"/>
                  <a:pt x="143493" y="457826"/>
                  <a:pt x="162560" y="467360"/>
                </a:cubicBezTo>
                <a:cubicBezTo>
                  <a:pt x="175049" y="473605"/>
                  <a:pt x="190125" y="472617"/>
                  <a:pt x="203200" y="477520"/>
                </a:cubicBezTo>
                <a:cubicBezTo>
                  <a:pt x="217381" y="482838"/>
                  <a:pt x="229659" y="492522"/>
                  <a:pt x="243840" y="497840"/>
                </a:cubicBezTo>
                <a:cubicBezTo>
                  <a:pt x="268090" y="506934"/>
                  <a:pt x="324370" y="514648"/>
                  <a:pt x="345440" y="518160"/>
                </a:cubicBezTo>
                <a:cubicBezTo>
                  <a:pt x="436880" y="514773"/>
                  <a:pt x="528611" y="516043"/>
                  <a:pt x="619760" y="508000"/>
                </a:cubicBezTo>
                <a:cubicBezTo>
                  <a:pt x="644320" y="505833"/>
                  <a:pt x="666600" y="491965"/>
                  <a:pt x="690880" y="487680"/>
                </a:cubicBezTo>
                <a:cubicBezTo>
                  <a:pt x="724398" y="481765"/>
                  <a:pt x="758613" y="480907"/>
                  <a:pt x="792480" y="477520"/>
                </a:cubicBezTo>
                <a:cubicBezTo>
                  <a:pt x="809413" y="467360"/>
                  <a:pt x="831432" y="462838"/>
                  <a:pt x="843280" y="447040"/>
                </a:cubicBezTo>
                <a:cubicBezTo>
                  <a:pt x="853641" y="433225"/>
                  <a:pt x="854261" y="413489"/>
                  <a:pt x="853440" y="396240"/>
                </a:cubicBezTo>
                <a:cubicBezTo>
                  <a:pt x="850843" y="341693"/>
                  <a:pt x="844370" y="287117"/>
                  <a:pt x="833120" y="233680"/>
                </a:cubicBezTo>
                <a:cubicBezTo>
                  <a:pt x="830604" y="221731"/>
                  <a:pt x="819897" y="213136"/>
                  <a:pt x="812800" y="203200"/>
                </a:cubicBezTo>
                <a:cubicBezTo>
                  <a:pt x="772396" y="146634"/>
                  <a:pt x="786609" y="161420"/>
                  <a:pt x="711200" y="121920"/>
                </a:cubicBezTo>
                <a:cubicBezTo>
                  <a:pt x="651950" y="90884"/>
                  <a:pt x="566080" y="46566"/>
                  <a:pt x="497840" y="20320"/>
                </a:cubicBezTo>
                <a:cubicBezTo>
                  <a:pt x="477849" y="12631"/>
                  <a:pt x="457200" y="6773"/>
                  <a:pt x="436880" y="0"/>
                </a:cubicBezTo>
                <a:cubicBezTo>
                  <a:pt x="362373" y="3387"/>
                  <a:pt x="287706" y="4212"/>
                  <a:pt x="213360" y="10160"/>
                </a:cubicBezTo>
                <a:cubicBezTo>
                  <a:pt x="202685" y="11014"/>
                  <a:pt x="192724" y="16101"/>
                  <a:pt x="182880" y="20320"/>
                </a:cubicBezTo>
                <a:cubicBezTo>
                  <a:pt x="162390" y="29102"/>
                  <a:pt x="135587" y="47396"/>
                  <a:pt x="111760" y="50800"/>
                </a:cubicBezTo>
                <a:cubicBezTo>
                  <a:pt x="74729" y="56090"/>
                  <a:pt x="37253" y="57573"/>
                  <a:pt x="0" y="60960"/>
                </a:cubicBezTo>
                <a:cubicBezTo>
                  <a:pt x="43035" y="103995"/>
                  <a:pt x="21482" y="101600"/>
                  <a:pt x="50800" y="1016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4E82167-28D3-40DD-A39C-BA35607D22FC}"/>
              </a:ext>
            </a:extLst>
          </p:cNvPr>
          <p:cNvSpPr/>
          <p:nvPr/>
        </p:nvSpPr>
        <p:spPr>
          <a:xfrm>
            <a:off x="2935567" y="2011680"/>
            <a:ext cx="1263372" cy="762000"/>
          </a:xfrm>
          <a:custGeom>
            <a:avLst/>
            <a:gdLst>
              <a:gd name="connsiteX0" fmla="*/ 61633 w 1263372"/>
              <a:gd name="connsiteY0" fmla="*/ 172720 h 762000"/>
              <a:gd name="connsiteX1" fmla="*/ 51473 w 1263372"/>
              <a:gd name="connsiteY1" fmla="*/ 223520 h 762000"/>
              <a:gd name="connsiteX2" fmla="*/ 31153 w 1263372"/>
              <a:gd name="connsiteY2" fmla="*/ 294640 h 762000"/>
              <a:gd name="connsiteX3" fmla="*/ 20993 w 1263372"/>
              <a:gd name="connsiteY3" fmla="*/ 386080 h 762000"/>
              <a:gd name="connsiteX4" fmla="*/ 71793 w 1263372"/>
              <a:gd name="connsiteY4" fmla="*/ 579120 h 762000"/>
              <a:gd name="connsiteX5" fmla="*/ 132753 w 1263372"/>
              <a:gd name="connsiteY5" fmla="*/ 650240 h 762000"/>
              <a:gd name="connsiteX6" fmla="*/ 478193 w 1263372"/>
              <a:gd name="connsiteY6" fmla="*/ 741680 h 762000"/>
              <a:gd name="connsiteX7" fmla="*/ 640753 w 1263372"/>
              <a:gd name="connsiteY7" fmla="*/ 762000 h 762000"/>
              <a:gd name="connsiteX8" fmla="*/ 803313 w 1263372"/>
              <a:gd name="connsiteY8" fmla="*/ 741680 h 762000"/>
              <a:gd name="connsiteX9" fmla="*/ 925233 w 1263372"/>
              <a:gd name="connsiteY9" fmla="*/ 701040 h 762000"/>
              <a:gd name="connsiteX10" fmla="*/ 1026833 w 1263372"/>
              <a:gd name="connsiteY10" fmla="*/ 670560 h 762000"/>
              <a:gd name="connsiteX11" fmla="*/ 1097953 w 1263372"/>
              <a:gd name="connsiteY11" fmla="*/ 629920 h 762000"/>
              <a:gd name="connsiteX12" fmla="*/ 1199553 w 1263372"/>
              <a:gd name="connsiteY12" fmla="*/ 589280 h 762000"/>
              <a:gd name="connsiteX13" fmla="*/ 1230033 w 1263372"/>
              <a:gd name="connsiteY13" fmla="*/ 548640 h 762000"/>
              <a:gd name="connsiteX14" fmla="*/ 1260513 w 1263372"/>
              <a:gd name="connsiteY14" fmla="*/ 538480 h 762000"/>
              <a:gd name="connsiteX15" fmla="*/ 1219873 w 1263372"/>
              <a:gd name="connsiteY15" fmla="*/ 436880 h 762000"/>
              <a:gd name="connsiteX16" fmla="*/ 1209713 w 1263372"/>
              <a:gd name="connsiteY16" fmla="*/ 264160 h 762000"/>
              <a:gd name="connsiteX17" fmla="*/ 1189393 w 1263372"/>
              <a:gd name="connsiteY17" fmla="*/ 233680 h 762000"/>
              <a:gd name="connsiteX18" fmla="*/ 1158913 w 1263372"/>
              <a:gd name="connsiteY18" fmla="*/ 203200 h 762000"/>
              <a:gd name="connsiteX19" fmla="*/ 1077633 w 1263372"/>
              <a:gd name="connsiteY19" fmla="*/ 162560 h 762000"/>
              <a:gd name="connsiteX20" fmla="*/ 1036993 w 1263372"/>
              <a:gd name="connsiteY20" fmla="*/ 121920 h 762000"/>
              <a:gd name="connsiteX21" fmla="*/ 884593 w 1263372"/>
              <a:gd name="connsiteY21" fmla="*/ 71120 h 762000"/>
              <a:gd name="connsiteX22" fmla="*/ 793153 w 1263372"/>
              <a:gd name="connsiteY22" fmla="*/ 50800 h 762000"/>
              <a:gd name="connsiteX23" fmla="*/ 681393 w 1263372"/>
              <a:gd name="connsiteY23" fmla="*/ 30480 h 762000"/>
              <a:gd name="connsiteX24" fmla="*/ 579793 w 1263372"/>
              <a:gd name="connsiteY24" fmla="*/ 0 h 762000"/>
              <a:gd name="connsiteX25" fmla="*/ 315633 w 1263372"/>
              <a:gd name="connsiteY25" fmla="*/ 10160 h 762000"/>
              <a:gd name="connsiteX26" fmla="*/ 224193 w 1263372"/>
              <a:gd name="connsiteY26" fmla="*/ 30480 h 762000"/>
              <a:gd name="connsiteX27" fmla="*/ 183553 w 1263372"/>
              <a:gd name="connsiteY27" fmla="*/ 60960 h 762000"/>
              <a:gd name="connsiteX28" fmla="*/ 132753 w 1263372"/>
              <a:gd name="connsiteY28" fmla="*/ 81280 h 762000"/>
              <a:gd name="connsiteX29" fmla="*/ 61633 w 1263372"/>
              <a:gd name="connsiteY29" fmla="*/ 162560 h 762000"/>
              <a:gd name="connsiteX30" fmla="*/ 673 w 1263372"/>
              <a:gd name="connsiteY30" fmla="*/ 233680 h 762000"/>
              <a:gd name="connsiteX31" fmla="*/ 673 w 1263372"/>
              <a:gd name="connsiteY31" fmla="*/ 24384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63372" h="762000">
                <a:moveTo>
                  <a:pt x="61633" y="172720"/>
                </a:moveTo>
                <a:cubicBezTo>
                  <a:pt x="58246" y="189653"/>
                  <a:pt x="55661" y="206767"/>
                  <a:pt x="51473" y="223520"/>
                </a:cubicBezTo>
                <a:cubicBezTo>
                  <a:pt x="45493" y="247439"/>
                  <a:pt x="35697" y="270407"/>
                  <a:pt x="31153" y="294640"/>
                </a:cubicBezTo>
                <a:cubicBezTo>
                  <a:pt x="25501" y="324782"/>
                  <a:pt x="24380" y="355600"/>
                  <a:pt x="20993" y="386080"/>
                </a:cubicBezTo>
                <a:cubicBezTo>
                  <a:pt x="28796" y="425096"/>
                  <a:pt x="35803" y="529633"/>
                  <a:pt x="71793" y="579120"/>
                </a:cubicBezTo>
                <a:cubicBezTo>
                  <a:pt x="90158" y="604372"/>
                  <a:pt x="106773" y="632920"/>
                  <a:pt x="132753" y="650240"/>
                </a:cubicBezTo>
                <a:cubicBezTo>
                  <a:pt x="270898" y="742337"/>
                  <a:pt x="313526" y="722861"/>
                  <a:pt x="478193" y="741680"/>
                </a:cubicBezTo>
                <a:cubicBezTo>
                  <a:pt x="532448" y="747881"/>
                  <a:pt x="586566" y="755227"/>
                  <a:pt x="640753" y="762000"/>
                </a:cubicBezTo>
                <a:cubicBezTo>
                  <a:pt x="710154" y="755691"/>
                  <a:pt x="743326" y="756677"/>
                  <a:pt x="803313" y="741680"/>
                </a:cubicBezTo>
                <a:cubicBezTo>
                  <a:pt x="1027889" y="685536"/>
                  <a:pt x="751000" y="753310"/>
                  <a:pt x="925233" y="701040"/>
                </a:cubicBezTo>
                <a:cubicBezTo>
                  <a:pt x="996617" y="679625"/>
                  <a:pt x="957147" y="705403"/>
                  <a:pt x="1026833" y="670560"/>
                </a:cubicBezTo>
                <a:cubicBezTo>
                  <a:pt x="1128869" y="619542"/>
                  <a:pt x="973268" y="683357"/>
                  <a:pt x="1097953" y="629920"/>
                </a:cubicBezTo>
                <a:cubicBezTo>
                  <a:pt x="1131479" y="615552"/>
                  <a:pt x="1199553" y="589280"/>
                  <a:pt x="1199553" y="589280"/>
                </a:cubicBezTo>
                <a:cubicBezTo>
                  <a:pt x="1209713" y="575733"/>
                  <a:pt x="1217024" y="559480"/>
                  <a:pt x="1230033" y="548640"/>
                </a:cubicBezTo>
                <a:cubicBezTo>
                  <a:pt x="1238260" y="541784"/>
                  <a:pt x="1257571" y="548778"/>
                  <a:pt x="1260513" y="538480"/>
                </a:cubicBezTo>
                <a:cubicBezTo>
                  <a:pt x="1273010" y="494739"/>
                  <a:pt x="1241801" y="466117"/>
                  <a:pt x="1219873" y="436880"/>
                </a:cubicBezTo>
                <a:cubicBezTo>
                  <a:pt x="1216486" y="379307"/>
                  <a:pt x="1218268" y="321195"/>
                  <a:pt x="1209713" y="264160"/>
                </a:cubicBezTo>
                <a:cubicBezTo>
                  <a:pt x="1207902" y="252084"/>
                  <a:pt x="1197210" y="243061"/>
                  <a:pt x="1189393" y="233680"/>
                </a:cubicBezTo>
                <a:cubicBezTo>
                  <a:pt x="1180195" y="222642"/>
                  <a:pt x="1171097" y="210815"/>
                  <a:pt x="1158913" y="203200"/>
                </a:cubicBezTo>
                <a:cubicBezTo>
                  <a:pt x="1092500" y="161692"/>
                  <a:pt x="1126150" y="204146"/>
                  <a:pt x="1077633" y="162560"/>
                </a:cubicBezTo>
                <a:cubicBezTo>
                  <a:pt x="1063087" y="150092"/>
                  <a:pt x="1053156" y="132205"/>
                  <a:pt x="1036993" y="121920"/>
                </a:cubicBezTo>
                <a:cubicBezTo>
                  <a:pt x="993950" y="94529"/>
                  <a:pt x="932700" y="82439"/>
                  <a:pt x="884593" y="71120"/>
                </a:cubicBezTo>
                <a:cubicBezTo>
                  <a:pt x="854199" y="63969"/>
                  <a:pt x="823770" y="56923"/>
                  <a:pt x="793153" y="50800"/>
                </a:cubicBezTo>
                <a:cubicBezTo>
                  <a:pt x="756024" y="43374"/>
                  <a:pt x="718227" y="39250"/>
                  <a:pt x="681393" y="30480"/>
                </a:cubicBezTo>
                <a:cubicBezTo>
                  <a:pt x="646997" y="22290"/>
                  <a:pt x="613660" y="10160"/>
                  <a:pt x="579793" y="0"/>
                </a:cubicBezTo>
                <a:cubicBezTo>
                  <a:pt x="491740" y="3387"/>
                  <a:pt x="403569" y="4487"/>
                  <a:pt x="315633" y="10160"/>
                </a:cubicBezTo>
                <a:cubicBezTo>
                  <a:pt x="298248" y="11282"/>
                  <a:pt x="243495" y="25655"/>
                  <a:pt x="224193" y="30480"/>
                </a:cubicBezTo>
                <a:cubicBezTo>
                  <a:pt x="210646" y="40640"/>
                  <a:pt x="198355" y="52736"/>
                  <a:pt x="183553" y="60960"/>
                </a:cubicBezTo>
                <a:cubicBezTo>
                  <a:pt x="167610" y="69817"/>
                  <a:pt x="147694" y="70821"/>
                  <a:pt x="132753" y="81280"/>
                </a:cubicBezTo>
                <a:cubicBezTo>
                  <a:pt x="64454" y="129090"/>
                  <a:pt x="99757" y="118082"/>
                  <a:pt x="61633" y="162560"/>
                </a:cubicBezTo>
                <a:cubicBezTo>
                  <a:pt x="31636" y="197557"/>
                  <a:pt x="19333" y="196360"/>
                  <a:pt x="673" y="233680"/>
                </a:cubicBezTo>
                <a:cubicBezTo>
                  <a:pt x="-842" y="236709"/>
                  <a:pt x="673" y="240453"/>
                  <a:pt x="673" y="2438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78D5CA39-6E7F-41A9-B925-0DF6810F0B8E}"/>
              </a:ext>
            </a:extLst>
          </p:cNvPr>
          <p:cNvSpPr/>
          <p:nvPr/>
        </p:nvSpPr>
        <p:spPr>
          <a:xfrm>
            <a:off x="4145280" y="2125776"/>
            <a:ext cx="428446" cy="475184"/>
          </a:xfrm>
          <a:custGeom>
            <a:avLst/>
            <a:gdLst>
              <a:gd name="connsiteX0" fmla="*/ 60960 w 428446"/>
              <a:gd name="connsiteY0" fmla="*/ 7824 h 475184"/>
              <a:gd name="connsiteX1" fmla="*/ 20320 w 428446"/>
              <a:gd name="connsiteY1" fmla="*/ 180544 h 475184"/>
              <a:gd name="connsiteX2" fmla="*/ 0 w 428446"/>
              <a:gd name="connsiteY2" fmla="*/ 211024 h 475184"/>
              <a:gd name="connsiteX3" fmla="*/ 30480 w 428446"/>
              <a:gd name="connsiteY3" fmla="*/ 343104 h 475184"/>
              <a:gd name="connsiteX4" fmla="*/ 142240 w 428446"/>
              <a:gd name="connsiteY4" fmla="*/ 424384 h 475184"/>
              <a:gd name="connsiteX5" fmla="*/ 314960 w 428446"/>
              <a:gd name="connsiteY5" fmla="*/ 475184 h 475184"/>
              <a:gd name="connsiteX6" fmla="*/ 396240 w 428446"/>
              <a:gd name="connsiteY6" fmla="*/ 454864 h 475184"/>
              <a:gd name="connsiteX7" fmla="*/ 406400 w 428446"/>
              <a:gd name="connsiteY7" fmla="*/ 190704 h 475184"/>
              <a:gd name="connsiteX8" fmla="*/ 386080 w 428446"/>
              <a:gd name="connsiteY8" fmla="*/ 160224 h 475184"/>
              <a:gd name="connsiteX9" fmla="*/ 294640 w 428446"/>
              <a:gd name="connsiteY9" fmla="*/ 109424 h 475184"/>
              <a:gd name="connsiteX10" fmla="*/ 193040 w 428446"/>
              <a:gd name="connsiteY10" fmla="*/ 89104 h 475184"/>
              <a:gd name="connsiteX11" fmla="*/ 152400 w 428446"/>
              <a:gd name="connsiteY11" fmla="*/ 68784 h 475184"/>
              <a:gd name="connsiteX12" fmla="*/ 81280 w 428446"/>
              <a:gd name="connsiteY12" fmla="*/ 28144 h 475184"/>
              <a:gd name="connsiteX13" fmla="*/ 60960 w 428446"/>
              <a:gd name="connsiteY13" fmla="*/ 7824 h 47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446" h="475184">
                <a:moveTo>
                  <a:pt x="60960" y="7824"/>
                </a:moveTo>
                <a:cubicBezTo>
                  <a:pt x="50800" y="33224"/>
                  <a:pt x="51489" y="118206"/>
                  <a:pt x="20320" y="180544"/>
                </a:cubicBezTo>
                <a:cubicBezTo>
                  <a:pt x="14859" y="191466"/>
                  <a:pt x="6773" y="200864"/>
                  <a:pt x="0" y="211024"/>
                </a:cubicBezTo>
                <a:cubicBezTo>
                  <a:pt x="5993" y="252972"/>
                  <a:pt x="9024" y="304483"/>
                  <a:pt x="30480" y="343104"/>
                </a:cubicBezTo>
                <a:cubicBezTo>
                  <a:pt x="46745" y="372381"/>
                  <a:pt x="130620" y="418880"/>
                  <a:pt x="142240" y="424384"/>
                </a:cubicBezTo>
                <a:cubicBezTo>
                  <a:pt x="226361" y="464231"/>
                  <a:pt x="239324" y="462578"/>
                  <a:pt x="314960" y="475184"/>
                </a:cubicBezTo>
                <a:cubicBezTo>
                  <a:pt x="342053" y="468411"/>
                  <a:pt x="374626" y="472549"/>
                  <a:pt x="396240" y="454864"/>
                </a:cubicBezTo>
                <a:cubicBezTo>
                  <a:pt x="459819" y="402845"/>
                  <a:pt x="410325" y="212290"/>
                  <a:pt x="406400" y="190704"/>
                </a:cubicBezTo>
                <a:cubicBezTo>
                  <a:pt x="404216" y="178690"/>
                  <a:pt x="394714" y="168858"/>
                  <a:pt x="386080" y="160224"/>
                </a:cubicBezTo>
                <a:cubicBezTo>
                  <a:pt x="360908" y="135052"/>
                  <a:pt x="328788" y="118530"/>
                  <a:pt x="294640" y="109424"/>
                </a:cubicBezTo>
                <a:cubicBezTo>
                  <a:pt x="261269" y="100525"/>
                  <a:pt x="193040" y="89104"/>
                  <a:pt x="193040" y="89104"/>
                </a:cubicBezTo>
                <a:cubicBezTo>
                  <a:pt x="179493" y="82331"/>
                  <a:pt x="165550" y="76298"/>
                  <a:pt x="152400" y="68784"/>
                </a:cubicBezTo>
                <a:cubicBezTo>
                  <a:pt x="109633" y="44346"/>
                  <a:pt x="132451" y="48612"/>
                  <a:pt x="81280" y="28144"/>
                </a:cubicBezTo>
                <a:cubicBezTo>
                  <a:pt x="78136" y="26886"/>
                  <a:pt x="71120" y="-17576"/>
                  <a:pt x="60960" y="78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B2040AE7-416A-4521-9A46-802109763F72}"/>
              </a:ext>
            </a:extLst>
          </p:cNvPr>
          <p:cNvSpPr/>
          <p:nvPr/>
        </p:nvSpPr>
        <p:spPr>
          <a:xfrm>
            <a:off x="4866640" y="1990457"/>
            <a:ext cx="609923" cy="620663"/>
          </a:xfrm>
          <a:custGeom>
            <a:avLst/>
            <a:gdLst>
              <a:gd name="connsiteX0" fmla="*/ 203200 w 609923"/>
              <a:gd name="connsiteY0" fmla="*/ 143143 h 620663"/>
              <a:gd name="connsiteX1" fmla="*/ 152400 w 609923"/>
              <a:gd name="connsiteY1" fmla="*/ 153303 h 620663"/>
              <a:gd name="connsiteX2" fmla="*/ 10160 w 609923"/>
              <a:gd name="connsiteY2" fmla="*/ 315863 h 620663"/>
              <a:gd name="connsiteX3" fmla="*/ 0 w 609923"/>
              <a:gd name="connsiteY3" fmla="*/ 346343 h 620663"/>
              <a:gd name="connsiteX4" fmla="*/ 10160 w 609923"/>
              <a:gd name="connsiteY4" fmla="*/ 427623 h 620663"/>
              <a:gd name="connsiteX5" fmla="*/ 203200 w 609923"/>
              <a:gd name="connsiteY5" fmla="*/ 600343 h 620663"/>
              <a:gd name="connsiteX6" fmla="*/ 335280 w 609923"/>
              <a:gd name="connsiteY6" fmla="*/ 620663 h 620663"/>
              <a:gd name="connsiteX7" fmla="*/ 568960 w 609923"/>
              <a:gd name="connsiteY7" fmla="*/ 590183 h 620663"/>
              <a:gd name="connsiteX8" fmla="*/ 599440 w 609923"/>
              <a:gd name="connsiteY8" fmla="*/ 569863 h 620663"/>
              <a:gd name="connsiteX9" fmla="*/ 609600 w 609923"/>
              <a:gd name="connsiteY9" fmla="*/ 529223 h 620663"/>
              <a:gd name="connsiteX10" fmla="*/ 538480 w 609923"/>
              <a:gd name="connsiteY10" fmla="*/ 386983 h 620663"/>
              <a:gd name="connsiteX11" fmla="*/ 406400 w 609923"/>
              <a:gd name="connsiteY11" fmla="*/ 244743 h 620663"/>
              <a:gd name="connsiteX12" fmla="*/ 335280 w 609923"/>
              <a:gd name="connsiteY12" fmla="*/ 153303 h 620663"/>
              <a:gd name="connsiteX13" fmla="*/ 264160 w 609923"/>
              <a:gd name="connsiteY13" fmla="*/ 82183 h 620663"/>
              <a:gd name="connsiteX14" fmla="*/ 203200 w 609923"/>
              <a:gd name="connsiteY14" fmla="*/ 903 h 620663"/>
              <a:gd name="connsiteX15" fmla="*/ 193040 w 609923"/>
              <a:gd name="connsiteY15" fmla="*/ 903 h 62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923" h="620663">
                <a:moveTo>
                  <a:pt x="203200" y="143143"/>
                </a:moveTo>
                <a:cubicBezTo>
                  <a:pt x="186267" y="146530"/>
                  <a:pt x="166118" y="142813"/>
                  <a:pt x="152400" y="153303"/>
                </a:cubicBezTo>
                <a:cubicBezTo>
                  <a:pt x="76777" y="211132"/>
                  <a:pt x="41160" y="243529"/>
                  <a:pt x="10160" y="315863"/>
                </a:cubicBezTo>
                <a:cubicBezTo>
                  <a:pt x="5941" y="325707"/>
                  <a:pt x="3387" y="336183"/>
                  <a:pt x="0" y="346343"/>
                </a:cubicBezTo>
                <a:cubicBezTo>
                  <a:pt x="3387" y="373436"/>
                  <a:pt x="-3100" y="403755"/>
                  <a:pt x="10160" y="427623"/>
                </a:cubicBezTo>
                <a:cubicBezTo>
                  <a:pt x="37460" y="476763"/>
                  <a:pt x="147559" y="578570"/>
                  <a:pt x="203200" y="600343"/>
                </a:cubicBezTo>
                <a:cubicBezTo>
                  <a:pt x="244682" y="616575"/>
                  <a:pt x="291253" y="613890"/>
                  <a:pt x="335280" y="620663"/>
                </a:cubicBezTo>
                <a:cubicBezTo>
                  <a:pt x="430489" y="614712"/>
                  <a:pt x="487397" y="622808"/>
                  <a:pt x="568960" y="590183"/>
                </a:cubicBezTo>
                <a:cubicBezTo>
                  <a:pt x="580297" y="585648"/>
                  <a:pt x="589280" y="576636"/>
                  <a:pt x="599440" y="569863"/>
                </a:cubicBezTo>
                <a:cubicBezTo>
                  <a:pt x="602827" y="556316"/>
                  <a:pt x="611723" y="543024"/>
                  <a:pt x="609600" y="529223"/>
                </a:cubicBezTo>
                <a:cubicBezTo>
                  <a:pt x="595715" y="438970"/>
                  <a:pt x="583362" y="448185"/>
                  <a:pt x="538480" y="386983"/>
                </a:cubicBezTo>
                <a:cubicBezTo>
                  <a:pt x="445424" y="260089"/>
                  <a:pt x="506442" y="311438"/>
                  <a:pt x="406400" y="244743"/>
                </a:cubicBezTo>
                <a:cubicBezTo>
                  <a:pt x="378985" y="203620"/>
                  <a:pt x="377484" y="199024"/>
                  <a:pt x="335280" y="153303"/>
                </a:cubicBezTo>
                <a:cubicBezTo>
                  <a:pt x="312540" y="128668"/>
                  <a:pt x="285623" y="107939"/>
                  <a:pt x="264160" y="82183"/>
                </a:cubicBezTo>
                <a:cubicBezTo>
                  <a:pt x="220947" y="30327"/>
                  <a:pt x="251530" y="37150"/>
                  <a:pt x="203200" y="903"/>
                </a:cubicBezTo>
                <a:cubicBezTo>
                  <a:pt x="200491" y="-1129"/>
                  <a:pt x="196427" y="903"/>
                  <a:pt x="193040" y="9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/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/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/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/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m 23">
            <a:extLst>
              <a:ext uri="{FF2B5EF4-FFF2-40B4-BE49-F238E27FC236}">
                <a16:creationId xmlns:a16="http://schemas.microsoft.com/office/drawing/2014/main" id="{3B68C463-752C-4273-BA03-CB4758CDF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0" y="2959566"/>
            <a:ext cx="8343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/>
              <p:nvPr/>
            </p:nvSpPr>
            <p:spPr>
              <a:xfrm>
                <a:off x="590141" y="2078364"/>
                <a:ext cx="7074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lit/>
                        </m:rP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A85F06A-3F9E-49A8-BE42-E8A80E2B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1" y="2078364"/>
                <a:ext cx="7074694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C1EC5E6-34A0-4CF2-BCC4-4B1E3BE2843E}"/>
              </a:ext>
            </a:extLst>
          </p:cNvPr>
          <p:cNvSpPr/>
          <p:nvPr/>
        </p:nvSpPr>
        <p:spPr>
          <a:xfrm>
            <a:off x="2042160" y="2062480"/>
            <a:ext cx="853695" cy="518160"/>
          </a:xfrm>
          <a:custGeom>
            <a:avLst/>
            <a:gdLst>
              <a:gd name="connsiteX0" fmla="*/ 142240 w 853695"/>
              <a:gd name="connsiteY0" fmla="*/ 60960 h 518160"/>
              <a:gd name="connsiteX1" fmla="*/ 111760 w 853695"/>
              <a:gd name="connsiteY1" fmla="*/ 152400 h 518160"/>
              <a:gd name="connsiteX2" fmla="*/ 91440 w 853695"/>
              <a:gd name="connsiteY2" fmla="*/ 213360 h 518160"/>
              <a:gd name="connsiteX3" fmla="*/ 71120 w 853695"/>
              <a:gd name="connsiteY3" fmla="*/ 264160 h 518160"/>
              <a:gd name="connsiteX4" fmla="*/ 101600 w 853695"/>
              <a:gd name="connsiteY4" fmla="*/ 406400 h 518160"/>
              <a:gd name="connsiteX5" fmla="*/ 162560 w 853695"/>
              <a:gd name="connsiteY5" fmla="*/ 467360 h 518160"/>
              <a:gd name="connsiteX6" fmla="*/ 203200 w 853695"/>
              <a:gd name="connsiteY6" fmla="*/ 477520 h 518160"/>
              <a:gd name="connsiteX7" fmla="*/ 243840 w 853695"/>
              <a:gd name="connsiteY7" fmla="*/ 497840 h 518160"/>
              <a:gd name="connsiteX8" fmla="*/ 345440 w 853695"/>
              <a:gd name="connsiteY8" fmla="*/ 518160 h 518160"/>
              <a:gd name="connsiteX9" fmla="*/ 619760 w 853695"/>
              <a:gd name="connsiteY9" fmla="*/ 508000 h 518160"/>
              <a:gd name="connsiteX10" fmla="*/ 690880 w 853695"/>
              <a:gd name="connsiteY10" fmla="*/ 487680 h 518160"/>
              <a:gd name="connsiteX11" fmla="*/ 792480 w 853695"/>
              <a:gd name="connsiteY11" fmla="*/ 477520 h 518160"/>
              <a:gd name="connsiteX12" fmla="*/ 843280 w 853695"/>
              <a:gd name="connsiteY12" fmla="*/ 447040 h 518160"/>
              <a:gd name="connsiteX13" fmla="*/ 853440 w 853695"/>
              <a:gd name="connsiteY13" fmla="*/ 396240 h 518160"/>
              <a:gd name="connsiteX14" fmla="*/ 833120 w 853695"/>
              <a:gd name="connsiteY14" fmla="*/ 233680 h 518160"/>
              <a:gd name="connsiteX15" fmla="*/ 812800 w 853695"/>
              <a:gd name="connsiteY15" fmla="*/ 203200 h 518160"/>
              <a:gd name="connsiteX16" fmla="*/ 711200 w 853695"/>
              <a:gd name="connsiteY16" fmla="*/ 121920 h 518160"/>
              <a:gd name="connsiteX17" fmla="*/ 497840 w 853695"/>
              <a:gd name="connsiteY17" fmla="*/ 20320 h 518160"/>
              <a:gd name="connsiteX18" fmla="*/ 436880 w 853695"/>
              <a:gd name="connsiteY18" fmla="*/ 0 h 518160"/>
              <a:gd name="connsiteX19" fmla="*/ 213360 w 853695"/>
              <a:gd name="connsiteY19" fmla="*/ 10160 h 518160"/>
              <a:gd name="connsiteX20" fmla="*/ 182880 w 853695"/>
              <a:gd name="connsiteY20" fmla="*/ 20320 h 518160"/>
              <a:gd name="connsiteX21" fmla="*/ 111760 w 853695"/>
              <a:gd name="connsiteY21" fmla="*/ 50800 h 518160"/>
              <a:gd name="connsiteX22" fmla="*/ 0 w 853695"/>
              <a:gd name="connsiteY22" fmla="*/ 60960 h 518160"/>
              <a:gd name="connsiteX23" fmla="*/ 50800 w 853695"/>
              <a:gd name="connsiteY23" fmla="*/ 10160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3695" h="518160">
                <a:moveTo>
                  <a:pt x="142240" y="60960"/>
                </a:moveTo>
                <a:cubicBezTo>
                  <a:pt x="122715" y="158585"/>
                  <a:pt x="145411" y="68272"/>
                  <a:pt x="111760" y="152400"/>
                </a:cubicBezTo>
                <a:cubicBezTo>
                  <a:pt x="103805" y="172287"/>
                  <a:pt x="98760" y="193230"/>
                  <a:pt x="91440" y="213360"/>
                </a:cubicBezTo>
                <a:cubicBezTo>
                  <a:pt x="85207" y="230500"/>
                  <a:pt x="77893" y="247227"/>
                  <a:pt x="71120" y="264160"/>
                </a:cubicBezTo>
                <a:cubicBezTo>
                  <a:pt x="81280" y="311573"/>
                  <a:pt x="87918" y="359881"/>
                  <a:pt x="101600" y="406400"/>
                </a:cubicBezTo>
                <a:cubicBezTo>
                  <a:pt x="108712" y="430581"/>
                  <a:pt x="143493" y="457826"/>
                  <a:pt x="162560" y="467360"/>
                </a:cubicBezTo>
                <a:cubicBezTo>
                  <a:pt x="175049" y="473605"/>
                  <a:pt x="190125" y="472617"/>
                  <a:pt x="203200" y="477520"/>
                </a:cubicBezTo>
                <a:cubicBezTo>
                  <a:pt x="217381" y="482838"/>
                  <a:pt x="229659" y="492522"/>
                  <a:pt x="243840" y="497840"/>
                </a:cubicBezTo>
                <a:cubicBezTo>
                  <a:pt x="268090" y="506934"/>
                  <a:pt x="324370" y="514648"/>
                  <a:pt x="345440" y="518160"/>
                </a:cubicBezTo>
                <a:cubicBezTo>
                  <a:pt x="436880" y="514773"/>
                  <a:pt x="528611" y="516043"/>
                  <a:pt x="619760" y="508000"/>
                </a:cubicBezTo>
                <a:cubicBezTo>
                  <a:pt x="644320" y="505833"/>
                  <a:pt x="666600" y="491965"/>
                  <a:pt x="690880" y="487680"/>
                </a:cubicBezTo>
                <a:cubicBezTo>
                  <a:pt x="724398" y="481765"/>
                  <a:pt x="758613" y="480907"/>
                  <a:pt x="792480" y="477520"/>
                </a:cubicBezTo>
                <a:cubicBezTo>
                  <a:pt x="809413" y="467360"/>
                  <a:pt x="831432" y="462838"/>
                  <a:pt x="843280" y="447040"/>
                </a:cubicBezTo>
                <a:cubicBezTo>
                  <a:pt x="853641" y="433225"/>
                  <a:pt x="854261" y="413489"/>
                  <a:pt x="853440" y="396240"/>
                </a:cubicBezTo>
                <a:cubicBezTo>
                  <a:pt x="850843" y="341693"/>
                  <a:pt x="844370" y="287117"/>
                  <a:pt x="833120" y="233680"/>
                </a:cubicBezTo>
                <a:cubicBezTo>
                  <a:pt x="830604" y="221731"/>
                  <a:pt x="819897" y="213136"/>
                  <a:pt x="812800" y="203200"/>
                </a:cubicBezTo>
                <a:cubicBezTo>
                  <a:pt x="772396" y="146634"/>
                  <a:pt x="786609" y="161420"/>
                  <a:pt x="711200" y="121920"/>
                </a:cubicBezTo>
                <a:cubicBezTo>
                  <a:pt x="651950" y="90884"/>
                  <a:pt x="566080" y="46566"/>
                  <a:pt x="497840" y="20320"/>
                </a:cubicBezTo>
                <a:cubicBezTo>
                  <a:pt x="477849" y="12631"/>
                  <a:pt x="457200" y="6773"/>
                  <a:pt x="436880" y="0"/>
                </a:cubicBezTo>
                <a:cubicBezTo>
                  <a:pt x="362373" y="3387"/>
                  <a:pt x="287706" y="4212"/>
                  <a:pt x="213360" y="10160"/>
                </a:cubicBezTo>
                <a:cubicBezTo>
                  <a:pt x="202685" y="11014"/>
                  <a:pt x="192724" y="16101"/>
                  <a:pt x="182880" y="20320"/>
                </a:cubicBezTo>
                <a:cubicBezTo>
                  <a:pt x="162390" y="29102"/>
                  <a:pt x="135587" y="47396"/>
                  <a:pt x="111760" y="50800"/>
                </a:cubicBezTo>
                <a:cubicBezTo>
                  <a:pt x="74729" y="56090"/>
                  <a:pt x="37253" y="57573"/>
                  <a:pt x="0" y="60960"/>
                </a:cubicBezTo>
                <a:cubicBezTo>
                  <a:pt x="43035" y="103995"/>
                  <a:pt x="21482" y="101600"/>
                  <a:pt x="50800" y="1016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4E82167-28D3-40DD-A39C-BA35607D22FC}"/>
              </a:ext>
            </a:extLst>
          </p:cNvPr>
          <p:cNvSpPr/>
          <p:nvPr/>
        </p:nvSpPr>
        <p:spPr>
          <a:xfrm>
            <a:off x="2935567" y="2011680"/>
            <a:ext cx="1263372" cy="762000"/>
          </a:xfrm>
          <a:custGeom>
            <a:avLst/>
            <a:gdLst>
              <a:gd name="connsiteX0" fmla="*/ 61633 w 1263372"/>
              <a:gd name="connsiteY0" fmla="*/ 172720 h 762000"/>
              <a:gd name="connsiteX1" fmla="*/ 51473 w 1263372"/>
              <a:gd name="connsiteY1" fmla="*/ 223520 h 762000"/>
              <a:gd name="connsiteX2" fmla="*/ 31153 w 1263372"/>
              <a:gd name="connsiteY2" fmla="*/ 294640 h 762000"/>
              <a:gd name="connsiteX3" fmla="*/ 20993 w 1263372"/>
              <a:gd name="connsiteY3" fmla="*/ 386080 h 762000"/>
              <a:gd name="connsiteX4" fmla="*/ 71793 w 1263372"/>
              <a:gd name="connsiteY4" fmla="*/ 579120 h 762000"/>
              <a:gd name="connsiteX5" fmla="*/ 132753 w 1263372"/>
              <a:gd name="connsiteY5" fmla="*/ 650240 h 762000"/>
              <a:gd name="connsiteX6" fmla="*/ 478193 w 1263372"/>
              <a:gd name="connsiteY6" fmla="*/ 741680 h 762000"/>
              <a:gd name="connsiteX7" fmla="*/ 640753 w 1263372"/>
              <a:gd name="connsiteY7" fmla="*/ 762000 h 762000"/>
              <a:gd name="connsiteX8" fmla="*/ 803313 w 1263372"/>
              <a:gd name="connsiteY8" fmla="*/ 741680 h 762000"/>
              <a:gd name="connsiteX9" fmla="*/ 925233 w 1263372"/>
              <a:gd name="connsiteY9" fmla="*/ 701040 h 762000"/>
              <a:gd name="connsiteX10" fmla="*/ 1026833 w 1263372"/>
              <a:gd name="connsiteY10" fmla="*/ 670560 h 762000"/>
              <a:gd name="connsiteX11" fmla="*/ 1097953 w 1263372"/>
              <a:gd name="connsiteY11" fmla="*/ 629920 h 762000"/>
              <a:gd name="connsiteX12" fmla="*/ 1199553 w 1263372"/>
              <a:gd name="connsiteY12" fmla="*/ 589280 h 762000"/>
              <a:gd name="connsiteX13" fmla="*/ 1230033 w 1263372"/>
              <a:gd name="connsiteY13" fmla="*/ 548640 h 762000"/>
              <a:gd name="connsiteX14" fmla="*/ 1260513 w 1263372"/>
              <a:gd name="connsiteY14" fmla="*/ 538480 h 762000"/>
              <a:gd name="connsiteX15" fmla="*/ 1219873 w 1263372"/>
              <a:gd name="connsiteY15" fmla="*/ 436880 h 762000"/>
              <a:gd name="connsiteX16" fmla="*/ 1209713 w 1263372"/>
              <a:gd name="connsiteY16" fmla="*/ 264160 h 762000"/>
              <a:gd name="connsiteX17" fmla="*/ 1189393 w 1263372"/>
              <a:gd name="connsiteY17" fmla="*/ 233680 h 762000"/>
              <a:gd name="connsiteX18" fmla="*/ 1158913 w 1263372"/>
              <a:gd name="connsiteY18" fmla="*/ 203200 h 762000"/>
              <a:gd name="connsiteX19" fmla="*/ 1077633 w 1263372"/>
              <a:gd name="connsiteY19" fmla="*/ 162560 h 762000"/>
              <a:gd name="connsiteX20" fmla="*/ 1036993 w 1263372"/>
              <a:gd name="connsiteY20" fmla="*/ 121920 h 762000"/>
              <a:gd name="connsiteX21" fmla="*/ 884593 w 1263372"/>
              <a:gd name="connsiteY21" fmla="*/ 71120 h 762000"/>
              <a:gd name="connsiteX22" fmla="*/ 793153 w 1263372"/>
              <a:gd name="connsiteY22" fmla="*/ 50800 h 762000"/>
              <a:gd name="connsiteX23" fmla="*/ 681393 w 1263372"/>
              <a:gd name="connsiteY23" fmla="*/ 30480 h 762000"/>
              <a:gd name="connsiteX24" fmla="*/ 579793 w 1263372"/>
              <a:gd name="connsiteY24" fmla="*/ 0 h 762000"/>
              <a:gd name="connsiteX25" fmla="*/ 315633 w 1263372"/>
              <a:gd name="connsiteY25" fmla="*/ 10160 h 762000"/>
              <a:gd name="connsiteX26" fmla="*/ 224193 w 1263372"/>
              <a:gd name="connsiteY26" fmla="*/ 30480 h 762000"/>
              <a:gd name="connsiteX27" fmla="*/ 183553 w 1263372"/>
              <a:gd name="connsiteY27" fmla="*/ 60960 h 762000"/>
              <a:gd name="connsiteX28" fmla="*/ 132753 w 1263372"/>
              <a:gd name="connsiteY28" fmla="*/ 81280 h 762000"/>
              <a:gd name="connsiteX29" fmla="*/ 61633 w 1263372"/>
              <a:gd name="connsiteY29" fmla="*/ 162560 h 762000"/>
              <a:gd name="connsiteX30" fmla="*/ 673 w 1263372"/>
              <a:gd name="connsiteY30" fmla="*/ 233680 h 762000"/>
              <a:gd name="connsiteX31" fmla="*/ 673 w 1263372"/>
              <a:gd name="connsiteY31" fmla="*/ 24384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63372" h="762000">
                <a:moveTo>
                  <a:pt x="61633" y="172720"/>
                </a:moveTo>
                <a:cubicBezTo>
                  <a:pt x="58246" y="189653"/>
                  <a:pt x="55661" y="206767"/>
                  <a:pt x="51473" y="223520"/>
                </a:cubicBezTo>
                <a:cubicBezTo>
                  <a:pt x="45493" y="247439"/>
                  <a:pt x="35697" y="270407"/>
                  <a:pt x="31153" y="294640"/>
                </a:cubicBezTo>
                <a:cubicBezTo>
                  <a:pt x="25501" y="324782"/>
                  <a:pt x="24380" y="355600"/>
                  <a:pt x="20993" y="386080"/>
                </a:cubicBezTo>
                <a:cubicBezTo>
                  <a:pt x="28796" y="425096"/>
                  <a:pt x="35803" y="529633"/>
                  <a:pt x="71793" y="579120"/>
                </a:cubicBezTo>
                <a:cubicBezTo>
                  <a:pt x="90158" y="604372"/>
                  <a:pt x="106773" y="632920"/>
                  <a:pt x="132753" y="650240"/>
                </a:cubicBezTo>
                <a:cubicBezTo>
                  <a:pt x="270898" y="742337"/>
                  <a:pt x="313526" y="722861"/>
                  <a:pt x="478193" y="741680"/>
                </a:cubicBezTo>
                <a:cubicBezTo>
                  <a:pt x="532448" y="747881"/>
                  <a:pt x="586566" y="755227"/>
                  <a:pt x="640753" y="762000"/>
                </a:cubicBezTo>
                <a:cubicBezTo>
                  <a:pt x="710154" y="755691"/>
                  <a:pt x="743326" y="756677"/>
                  <a:pt x="803313" y="741680"/>
                </a:cubicBezTo>
                <a:cubicBezTo>
                  <a:pt x="1027889" y="685536"/>
                  <a:pt x="751000" y="753310"/>
                  <a:pt x="925233" y="701040"/>
                </a:cubicBezTo>
                <a:cubicBezTo>
                  <a:pt x="996617" y="679625"/>
                  <a:pt x="957147" y="705403"/>
                  <a:pt x="1026833" y="670560"/>
                </a:cubicBezTo>
                <a:cubicBezTo>
                  <a:pt x="1128869" y="619542"/>
                  <a:pt x="973268" y="683357"/>
                  <a:pt x="1097953" y="629920"/>
                </a:cubicBezTo>
                <a:cubicBezTo>
                  <a:pt x="1131479" y="615552"/>
                  <a:pt x="1199553" y="589280"/>
                  <a:pt x="1199553" y="589280"/>
                </a:cubicBezTo>
                <a:cubicBezTo>
                  <a:pt x="1209713" y="575733"/>
                  <a:pt x="1217024" y="559480"/>
                  <a:pt x="1230033" y="548640"/>
                </a:cubicBezTo>
                <a:cubicBezTo>
                  <a:pt x="1238260" y="541784"/>
                  <a:pt x="1257571" y="548778"/>
                  <a:pt x="1260513" y="538480"/>
                </a:cubicBezTo>
                <a:cubicBezTo>
                  <a:pt x="1273010" y="494739"/>
                  <a:pt x="1241801" y="466117"/>
                  <a:pt x="1219873" y="436880"/>
                </a:cubicBezTo>
                <a:cubicBezTo>
                  <a:pt x="1216486" y="379307"/>
                  <a:pt x="1218268" y="321195"/>
                  <a:pt x="1209713" y="264160"/>
                </a:cubicBezTo>
                <a:cubicBezTo>
                  <a:pt x="1207902" y="252084"/>
                  <a:pt x="1197210" y="243061"/>
                  <a:pt x="1189393" y="233680"/>
                </a:cubicBezTo>
                <a:cubicBezTo>
                  <a:pt x="1180195" y="222642"/>
                  <a:pt x="1171097" y="210815"/>
                  <a:pt x="1158913" y="203200"/>
                </a:cubicBezTo>
                <a:cubicBezTo>
                  <a:pt x="1092500" y="161692"/>
                  <a:pt x="1126150" y="204146"/>
                  <a:pt x="1077633" y="162560"/>
                </a:cubicBezTo>
                <a:cubicBezTo>
                  <a:pt x="1063087" y="150092"/>
                  <a:pt x="1053156" y="132205"/>
                  <a:pt x="1036993" y="121920"/>
                </a:cubicBezTo>
                <a:cubicBezTo>
                  <a:pt x="993950" y="94529"/>
                  <a:pt x="932700" y="82439"/>
                  <a:pt x="884593" y="71120"/>
                </a:cubicBezTo>
                <a:cubicBezTo>
                  <a:pt x="854199" y="63969"/>
                  <a:pt x="823770" y="56923"/>
                  <a:pt x="793153" y="50800"/>
                </a:cubicBezTo>
                <a:cubicBezTo>
                  <a:pt x="756024" y="43374"/>
                  <a:pt x="718227" y="39250"/>
                  <a:pt x="681393" y="30480"/>
                </a:cubicBezTo>
                <a:cubicBezTo>
                  <a:pt x="646997" y="22290"/>
                  <a:pt x="613660" y="10160"/>
                  <a:pt x="579793" y="0"/>
                </a:cubicBezTo>
                <a:cubicBezTo>
                  <a:pt x="491740" y="3387"/>
                  <a:pt x="403569" y="4487"/>
                  <a:pt x="315633" y="10160"/>
                </a:cubicBezTo>
                <a:cubicBezTo>
                  <a:pt x="298248" y="11282"/>
                  <a:pt x="243495" y="25655"/>
                  <a:pt x="224193" y="30480"/>
                </a:cubicBezTo>
                <a:cubicBezTo>
                  <a:pt x="210646" y="40640"/>
                  <a:pt x="198355" y="52736"/>
                  <a:pt x="183553" y="60960"/>
                </a:cubicBezTo>
                <a:cubicBezTo>
                  <a:pt x="167610" y="69817"/>
                  <a:pt x="147694" y="70821"/>
                  <a:pt x="132753" y="81280"/>
                </a:cubicBezTo>
                <a:cubicBezTo>
                  <a:pt x="64454" y="129090"/>
                  <a:pt x="99757" y="118082"/>
                  <a:pt x="61633" y="162560"/>
                </a:cubicBezTo>
                <a:cubicBezTo>
                  <a:pt x="31636" y="197557"/>
                  <a:pt x="19333" y="196360"/>
                  <a:pt x="673" y="233680"/>
                </a:cubicBezTo>
                <a:cubicBezTo>
                  <a:pt x="-842" y="236709"/>
                  <a:pt x="673" y="240453"/>
                  <a:pt x="673" y="2438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78D5CA39-6E7F-41A9-B925-0DF6810F0B8E}"/>
              </a:ext>
            </a:extLst>
          </p:cNvPr>
          <p:cNvSpPr/>
          <p:nvPr/>
        </p:nvSpPr>
        <p:spPr>
          <a:xfrm>
            <a:off x="4145280" y="2125776"/>
            <a:ext cx="428446" cy="475184"/>
          </a:xfrm>
          <a:custGeom>
            <a:avLst/>
            <a:gdLst>
              <a:gd name="connsiteX0" fmla="*/ 60960 w 428446"/>
              <a:gd name="connsiteY0" fmla="*/ 7824 h 475184"/>
              <a:gd name="connsiteX1" fmla="*/ 20320 w 428446"/>
              <a:gd name="connsiteY1" fmla="*/ 180544 h 475184"/>
              <a:gd name="connsiteX2" fmla="*/ 0 w 428446"/>
              <a:gd name="connsiteY2" fmla="*/ 211024 h 475184"/>
              <a:gd name="connsiteX3" fmla="*/ 30480 w 428446"/>
              <a:gd name="connsiteY3" fmla="*/ 343104 h 475184"/>
              <a:gd name="connsiteX4" fmla="*/ 142240 w 428446"/>
              <a:gd name="connsiteY4" fmla="*/ 424384 h 475184"/>
              <a:gd name="connsiteX5" fmla="*/ 314960 w 428446"/>
              <a:gd name="connsiteY5" fmla="*/ 475184 h 475184"/>
              <a:gd name="connsiteX6" fmla="*/ 396240 w 428446"/>
              <a:gd name="connsiteY6" fmla="*/ 454864 h 475184"/>
              <a:gd name="connsiteX7" fmla="*/ 406400 w 428446"/>
              <a:gd name="connsiteY7" fmla="*/ 190704 h 475184"/>
              <a:gd name="connsiteX8" fmla="*/ 386080 w 428446"/>
              <a:gd name="connsiteY8" fmla="*/ 160224 h 475184"/>
              <a:gd name="connsiteX9" fmla="*/ 294640 w 428446"/>
              <a:gd name="connsiteY9" fmla="*/ 109424 h 475184"/>
              <a:gd name="connsiteX10" fmla="*/ 193040 w 428446"/>
              <a:gd name="connsiteY10" fmla="*/ 89104 h 475184"/>
              <a:gd name="connsiteX11" fmla="*/ 152400 w 428446"/>
              <a:gd name="connsiteY11" fmla="*/ 68784 h 475184"/>
              <a:gd name="connsiteX12" fmla="*/ 81280 w 428446"/>
              <a:gd name="connsiteY12" fmla="*/ 28144 h 475184"/>
              <a:gd name="connsiteX13" fmla="*/ 60960 w 428446"/>
              <a:gd name="connsiteY13" fmla="*/ 7824 h 47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446" h="475184">
                <a:moveTo>
                  <a:pt x="60960" y="7824"/>
                </a:moveTo>
                <a:cubicBezTo>
                  <a:pt x="50800" y="33224"/>
                  <a:pt x="51489" y="118206"/>
                  <a:pt x="20320" y="180544"/>
                </a:cubicBezTo>
                <a:cubicBezTo>
                  <a:pt x="14859" y="191466"/>
                  <a:pt x="6773" y="200864"/>
                  <a:pt x="0" y="211024"/>
                </a:cubicBezTo>
                <a:cubicBezTo>
                  <a:pt x="5993" y="252972"/>
                  <a:pt x="9024" y="304483"/>
                  <a:pt x="30480" y="343104"/>
                </a:cubicBezTo>
                <a:cubicBezTo>
                  <a:pt x="46745" y="372381"/>
                  <a:pt x="130620" y="418880"/>
                  <a:pt x="142240" y="424384"/>
                </a:cubicBezTo>
                <a:cubicBezTo>
                  <a:pt x="226361" y="464231"/>
                  <a:pt x="239324" y="462578"/>
                  <a:pt x="314960" y="475184"/>
                </a:cubicBezTo>
                <a:cubicBezTo>
                  <a:pt x="342053" y="468411"/>
                  <a:pt x="374626" y="472549"/>
                  <a:pt x="396240" y="454864"/>
                </a:cubicBezTo>
                <a:cubicBezTo>
                  <a:pt x="459819" y="402845"/>
                  <a:pt x="410325" y="212290"/>
                  <a:pt x="406400" y="190704"/>
                </a:cubicBezTo>
                <a:cubicBezTo>
                  <a:pt x="404216" y="178690"/>
                  <a:pt x="394714" y="168858"/>
                  <a:pt x="386080" y="160224"/>
                </a:cubicBezTo>
                <a:cubicBezTo>
                  <a:pt x="360908" y="135052"/>
                  <a:pt x="328788" y="118530"/>
                  <a:pt x="294640" y="109424"/>
                </a:cubicBezTo>
                <a:cubicBezTo>
                  <a:pt x="261269" y="100525"/>
                  <a:pt x="193040" y="89104"/>
                  <a:pt x="193040" y="89104"/>
                </a:cubicBezTo>
                <a:cubicBezTo>
                  <a:pt x="179493" y="82331"/>
                  <a:pt x="165550" y="76298"/>
                  <a:pt x="152400" y="68784"/>
                </a:cubicBezTo>
                <a:cubicBezTo>
                  <a:pt x="109633" y="44346"/>
                  <a:pt x="132451" y="48612"/>
                  <a:pt x="81280" y="28144"/>
                </a:cubicBezTo>
                <a:cubicBezTo>
                  <a:pt x="78136" y="26886"/>
                  <a:pt x="71120" y="-17576"/>
                  <a:pt x="60960" y="78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B2040AE7-416A-4521-9A46-802109763F72}"/>
              </a:ext>
            </a:extLst>
          </p:cNvPr>
          <p:cNvSpPr/>
          <p:nvPr/>
        </p:nvSpPr>
        <p:spPr>
          <a:xfrm>
            <a:off x="4866640" y="1990457"/>
            <a:ext cx="609923" cy="620663"/>
          </a:xfrm>
          <a:custGeom>
            <a:avLst/>
            <a:gdLst>
              <a:gd name="connsiteX0" fmla="*/ 203200 w 609923"/>
              <a:gd name="connsiteY0" fmla="*/ 143143 h 620663"/>
              <a:gd name="connsiteX1" fmla="*/ 152400 w 609923"/>
              <a:gd name="connsiteY1" fmla="*/ 153303 h 620663"/>
              <a:gd name="connsiteX2" fmla="*/ 10160 w 609923"/>
              <a:gd name="connsiteY2" fmla="*/ 315863 h 620663"/>
              <a:gd name="connsiteX3" fmla="*/ 0 w 609923"/>
              <a:gd name="connsiteY3" fmla="*/ 346343 h 620663"/>
              <a:gd name="connsiteX4" fmla="*/ 10160 w 609923"/>
              <a:gd name="connsiteY4" fmla="*/ 427623 h 620663"/>
              <a:gd name="connsiteX5" fmla="*/ 203200 w 609923"/>
              <a:gd name="connsiteY5" fmla="*/ 600343 h 620663"/>
              <a:gd name="connsiteX6" fmla="*/ 335280 w 609923"/>
              <a:gd name="connsiteY6" fmla="*/ 620663 h 620663"/>
              <a:gd name="connsiteX7" fmla="*/ 568960 w 609923"/>
              <a:gd name="connsiteY7" fmla="*/ 590183 h 620663"/>
              <a:gd name="connsiteX8" fmla="*/ 599440 w 609923"/>
              <a:gd name="connsiteY8" fmla="*/ 569863 h 620663"/>
              <a:gd name="connsiteX9" fmla="*/ 609600 w 609923"/>
              <a:gd name="connsiteY9" fmla="*/ 529223 h 620663"/>
              <a:gd name="connsiteX10" fmla="*/ 538480 w 609923"/>
              <a:gd name="connsiteY10" fmla="*/ 386983 h 620663"/>
              <a:gd name="connsiteX11" fmla="*/ 406400 w 609923"/>
              <a:gd name="connsiteY11" fmla="*/ 244743 h 620663"/>
              <a:gd name="connsiteX12" fmla="*/ 335280 w 609923"/>
              <a:gd name="connsiteY12" fmla="*/ 153303 h 620663"/>
              <a:gd name="connsiteX13" fmla="*/ 264160 w 609923"/>
              <a:gd name="connsiteY13" fmla="*/ 82183 h 620663"/>
              <a:gd name="connsiteX14" fmla="*/ 203200 w 609923"/>
              <a:gd name="connsiteY14" fmla="*/ 903 h 620663"/>
              <a:gd name="connsiteX15" fmla="*/ 193040 w 609923"/>
              <a:gd name="connsiteY15" fmla="*/ 903 h 62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923" h="620663">
                <a:moveTo>
                  <a:pt x="203200" y="143143"/>
                </a:moveTo>
                <a:cubicBezTo>
                  <a:pt x="186267" y="146530"/>
                  <a:pt x="166118" y="142813"/>
                  <a:pt x="152400" y="153303"/>
                </a:cubicBezTo>
                <a:cubicBezTo>
                  <a:pt x="76777" y="211132"/>
                  <a:pt x="41160" y="243529"/>
                  <a:pt x="10160" y="315863"/>
                </a:cubicBezTo>
                <a:cubicBezTo>
                  <a:pt x="5941" y="325707"/>
                  <a:pt x="3387" y="336183"/>
                  <a:pt x="0" y="346343"/>
                </a:cubicBezTo>
                <a:cubicBezTo>
                  <a:pt x="3387" y="373436"/>
                  <a:pt x="-3100" y="403755"/>
                  <a:pt x="10160" y="427623"/>
                </a:cubicBezTo>
                <a:cubicBezTo>
                  <a:pt x="37460" y="476763"/>
                  <a:pt x="147559" y="578570"/>
                  <a:pt x="203200" y="600343"/>
                </a:cubicBezTo>
                <a:cubicBezTo>
                  <a:pt x="244682" y="616575"/>
                  <a:pt x="291253" y="613890"/>
                  <a:pt x="335280" y="620663"/>
                </a:cubicBezTo>
                <a:cubicBezTo>
                  <a:pt x="430489" y="614712"/>
                  <a:pt x="487397" y="622808"/>
                  <a:pt x="568960" y="590183"/>
                </a:cubicBezTo>
                <a:cubicBezTo>
                  <a:pt x="580297" y="585648"/>
                  <a:pt x="589280" y="576636"/>
                  <a:pt x="599440" y="569863"/>
                </a:cubicBezTo>
                <a:cubicBezTo>
                  <a:pt x="602827" y="556316"/>
                  <a:pt x="611723" y="543024"/>
                  <a:pt x="609600" y="529223"/>
                </a:cubicBezTo>
                <a:cubicBezTo>
                  <a:pt x="595715" y="438970"/>
                  <a:pt x="583362" y="448185"/>
                  <a:pt x="538480" y="386983"/>
                </a:cubicBezTo>
                <a:cubicBezTo>
                  <a:pt x="445424" y="260089"/>
                  <a:pt x="506442" y="311438"/>
                  <a:pt x="406400" y="244743"/>
                </a:cubicBezTo>
                <a:cubicBezTo>
                  <a:pt x="378985" y="203620"/>
                  <a:pt x="377484" y="199024"/>
                  <a:pt x="335280" y="153303"/>
                </a:cubicBezTo>
                <a:cubicBezTo>
                  <a:pt x="312540" y="128668"/>
                  <a:pt x="285623" y="107939"/>
                  <a:pt x="264160" y="82183"/>
                </a:cubicBezTo>
                <a:cubicBezTo>
                  <a:pt x="220947" y="30327"/>
                  <a:pt x="251530" y="37150"/>
                  <a:pt x="203200" y="903"/>
                </a:cubicBezTo>
                <a:cubicBezTo>
                  <a:pt x="200491" y="-1129"/>
                  <a:pt x="196427" y="903"/>
                  <a:pt x="193040" y="90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/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6F4153B4-3909-4752-9E2C-7F8055C6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41" y="1709758"/>
                <a:ext cx="46140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/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5624C0-D16C-48F1-8393-E28223DBC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995" y="1600335"/>
                <a:ext cx="46673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/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DB1BDD09-9C66-4535-A192-F841AB44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36" y="1709032"/>
                <a:ext cx="466731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/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B1AD61C-9D7A-42EF-8014-51EB5BB99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20" y="1654999"/>
                <a:ext cx="466731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ED83755F-7E9B-4389-A6C9-057F63B87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" y="2933362"/>
            <a:ext cx="83915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1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0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3042733" y="3117700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3042645" y="31177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BBB99-60F6-4E32-BDAF-D125769A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To block or not to block?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5C450E-8765-4B3E-BF49-1B1B59DE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59" y="2131559"/>
            <a:ext cx="4086225" cy="38385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4AEAAFD-D524-449E-A0F2-4412E1C9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82" y="2131559"/>
            <a:ext cx="4010025" cy="370522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C9E57C4-FC3A-4165-A160-7FB169503C56}"/>
              </a:ext>
            </a:extLst>
          </p:cNvPr>
          <p:cNvSpPr/>
          <p:nvPr/>
        </p:nvSpPr>
        <p:spPr>
          <a:xfrm>
            <a:off x="3004545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47FAE3-6A1F-4047-AF77-E29DD52E59AD}"/>
              </a:ext>
            </a:extLst>
          </p:cNvPr>
          <p:cNvSpPr/>
          <p:nvPr/>
        </p:nvSpPr>
        <p:spPr>
          <a:xfrm>
            <a:off x="4941097" y="4099807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BD7E3A9-88DE-490F-BC93-F9B74335D302}"/>
              </a:ext>
            </a:extLst>
          </p:cNvPr>
          <p:cNvSpPr/>
          <p:nvPr/>
        </p:nvSpPr>
        <p:spPr>
          <a:xfrm>
            <a:off x="3042733" y="3117700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8F63BF60-C6BA-4141-8B97-23B60FE432F1}"/>
              </a:ext>
            </a:extLst>
          </p:cNvPr>
          <p:cNvCxnSpPr>
            <a:cxnSpLocks/>
          </p:cNvCxnSpPr>
          <p:nvPr/>
        </p:nvCxnSpPr>
        <p:spPr>
          <a:xfrm>
            <a:off x="3004545" y="4128356"/>
            <a:ext cx="1986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CC996E2-2C4B-48EA-B59D-B51A4E47AF93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flipV="1">
            <a:off x="3042645" y="3117700"/>
            <a:ext cx="38188" cy="982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EA534D98-5709-44E6-A9DB-AED1F1115F5E}"/>
              </a:ext>
            </a:extLst>
          </p:cNvPr>
          <p:cNvSpPr/>
          <p:nvPr/>
        </p:nvSpPr>
        <p:spPr>
          <a:xfrm>
            <a:off x="9250904" y="4095699"/>
            <a:ext cx="76200" cy="65314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3135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962</Words>
  <Application>Microsoft Office PowerPoint</Application>
  <PresentationFormat>Widescreen</PresentationFormat>
  <Paragraphs>256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NimbusRomNo9L-Medi</vt:lpstr>
      <vt:lpstr>1_Tema do Office</vt:lpstr>
      <vt:lpstr>Assignment 2 </vt:lpstr>
      <vt:lpstr>The Model</vt:lpstr>
      <vt:lpstr>The Model</vt:lpstr>
      <vt:lpstr>The Model</vt:lpstr>
      <vt:lpstr>The Model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To block or not to block? 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Blocked Gibbs Sampler</vt:lpstr>
      <vt:lpstr>Blocked Gibbs Sampler</vt:lpstr>
      <vt:lpstr>Simple vs. Blocked Gibbs Sampler</vt:lpstr>
      <vt:lpstr>Simple vs. Blocked Gibbs Sampler</vt:lpstr>
      <vt:lpstr>Why to go with blocks?</vt:lpstr>
      <vt:lpstr>Why to go with blocks?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2 </dc:title>
  <dc:creator>Henrique Lovisi Ennes</dc:creator>
  <cp:lastModifiedBy>Henrique Lovisi Ennes</cp:lastModifiedBy>
  <cp:revision>6</cp:revision>
  <dcterms:created xsi:type="dcterms:W3CDTF">2021-12-03T17:34:08Z</dcterms:created>
  <dcterms:modified xsi:type="dcterms:W3CDTF">2021-12-04T21:01:52Z</dcterms:modified>
</cp:coreProperties>
</file>